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0" r:id="rId3"/>
    <p:sldId id="292" r:id="rId4"/>
    <p:sldId id="261" r:id="rId5"/>
    <p:sldId id="281" r:id="rId6"/>
    <p:sldId id="270" r:id="rId7"/>
    <p:sldId id="263" r:id="rId8"/>
    <p:sldId id="265" r:id="rId9"/>
    <p:sldId id="266" r:id="rId10"/>
    <p:sldId id="285" r:id="rId11"/>
    <p:sldId id="283" r:id="rId12"/>
    <p:sldId id="288" r:id="rId13"/>
    <p:sldId id="267" r:id="rId14"/>
    <p:sldId id="268" r:id="rId15"/>
    <p:sldId id="286" r:id="rId16"/>
    <p:sldId id="271" r:id="rId17"/>
    <p:sldId id="264" r:id="rId18"/>
    <p:sldId id="272" r:id="rId19"/>
    <p:sldId id="289" r:id="rId20"/>
    <p:sldId id="269" r:id="rId21"/>
    <p:sldId id="290" r:id="rId22"/>
    <p:sldId id="273" r:id="rId23"/>
    <p:sldId id="291" r:id="rId24"/>
    <p:sldId id="274" r:id="rId25"/>
    <p:sldId id="278" r:id="rId26"/>
    <p:sldId id="284" r:id="rId27"/>
    <p:sldId id="28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35"/>
    <a:srgbClr val="FF1D00"/>
    <a:srgbClr val="FFA600"/>
    <a:srgbClr val="FF8E00"/>
    <a:srgbClr val="00BC50"/>
    <a:srgbClr val="00BE50"/>
    <a:srgbClr val="00A250"/>
    <a:srgbClr val="0068FF"/>
    <a:srgbClr val="006EFF"/>
    <a:srgbClr val="00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/>
    <p:restoredTop sz="93973"/>
  </p:normalViewPr>
  <p:slideViewPr>
    <p:cSldViewPr snapToGrid="0" snapToObjects="1" showGuides="1">
      <p:cViewPr varScale="1">
        <p:scale>
          <a:sx n="119" d="100"/>
          <a:sy n="119" d="100"/>
        </p:scale>
        <p:origin x="13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1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24575,'3'2'0,"0"-1"0,-2-1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4T17:00:24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BDCF5-AF19-DC43-8C7D-8803C7497C02}" type="datetimeFigureOut">
              <a:rPr lang="de-DE" smtClean="0"/>
              <a:t>09.03.25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B33DA-ED53-9B45-9966-0DD6A0DFF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8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6688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63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00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14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85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11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92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22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305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33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23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B33DA-ED53-9B45-9966-0DD6A0DFFA6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455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leeren Fusslei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9AE91C-1802-CD49-A3C2-6E9DE3069B8E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02B298-A35E-3549-9195-9E7D10F2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rapez 4">
            <a:extLst>
              <a:ext uri="{FF2B5EF4-FFF2-40B4-BE49-F238E27FC236}">
                <a16:creationId xmlns:a16="http://schemas.microsoft.com/office/drawing/2014/main" id="{280698DB-51C8-FA46-B65A-4A7700FEDB89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C1F1FDF-F2AA-4342-A49D-8DF0F0F623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83303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1020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14:cNvPr>
              <p14:cNvContentPartPr/>
              <p14:nvPr userDrawn="1"/>
            </p14:nvContentPartPr>
            <p14:xfrm>
              <a:off x="1749898" y="1425368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E27C7BF-C323-484E-BD24-A7206FA02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898" y="14167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14:cNvPr>
              <p14:cNvContentPartPr/>
              <p14:nvPr userDrawn="1"/>
            </p14:nvContentPartPr>
            <p14:xfrm>
              <a:off x="2309338" y="2376848"/>
              <a:ext cx="2880" cy="10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75AF5B7-1978-C24A-9382-96078E833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698" y="2367848"/>
                <a:ext cx="205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14:cNvPr>
              <p14:cNvContentPartPr/>
              <p14:nvPr userDrawn="1"/>
            </p14:nvContentPartPr>
            <p14:xfrm>
              <a:off x="1708138" y="1982648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D16036B-5B2C-1443-BB61-997CF1CE2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9498" y="19740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14:cNvPr>
              <p14:cNvContentPartPr/>
              <p14:nvPr userDrawn="1"/>
            </p14:nvContentPartPr>
            <p14:xfrm>
              <a:off x="1333738" y="1413128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457D1CF-7C34-884F-802D-0F21F5A4A8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738" y="14041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C45D4F-AA07-304A-99AD-65F02FA8A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038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5F6F15-AAD8-3A41-9601-9AA57AFD56A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07835CE-5055-4B45-AC83-1EFB9AD2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rapez 18">
            <a:extLst>
              <a:ext uri="{FF2B5EF4-FFF2-40B4-BE49-F238E27FC236}">
                <a16:creationId xmlns:a16="http://schemas.microsoft.com/office/drawing/2014/main" id="{C089F7C8-0201-5342-A7C8-7A321A51CCF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8014AB55-3A21-3C4C-BB78-3E66727724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E3DD1BBC-93DA-2A45-AD6E-D919C88D02F5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22" name="Datumsplatzhalter 15">
            <a:extLst>
              <a:ext uri="{FF2B5EF4-FFF2-40B4-BE49-F238E27FC236}">
                <a16:creationId xmlns:a16="http://schemas.microsoft.com/office/drawing/2014/main" id="{1E39B25F-E8C2-4C4E-A539-A1E9405FB4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3" name="Fußzeilenplatzhalter 16">
            <a:extLst>
              <a:ext uri="{FF2B5EF4-FFF2-40B4-BE49-F238E27FC236}">
                <a16:creationId xmlns:a16="http://schemas.microsoft.com/office/drawing/2014/main" id="{97A4FC59-BF6B-8C4C-9211-1F5D5256C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4" name="Foliennummernplatzhalter 18">
            <a:extLst>
              <a:ext uri="{FF2B5EF4-FFF2-40B4-BE49-F238E27FC236}">
                <a16:creationId xmlns:a16="http://schemas.microsoft.com/office/drawing/2014/main" id="{52EA208D-40A8-B447-9DC8-7D1E2BC81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3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10209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E11F8D-E0A1-D749-9EEA-C977317E68D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EF064-C7CF-A842-B6CD-A160668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737766D9-3170-574C-8EE2-CBD2632C5A3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1650647E-0593-1A43-B19B-A8DD007057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682523D-907D-0B4E-A7C0-1978F3C91EC7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8" name="Datumsplatzhalter 15">
            <a:extLst>
              <a:ext uri="{FF2B5EF4-FFF2-40B4-BE49-F238E27FC236}">
                <a16:creationId xmlns:a16="http://schemas.microsoft.com/office/drawing/2014/main" id="{FB10123F-5A5E-8547-92A4-6EF4ECAD846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20E39083-ECDE-0F41-A986-CC6DEC00AC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A5A75204-39A7-B94D-AEDD-DBE16433D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72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3E0603A-AD76-3244-9CE0-D972F8D1ED5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DDF9482-E01B-2243-BB29-8A518970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rapez 11">
            <a:extLst>
              <a:ext uri="{FF2B5EF4-FFF2-40B4-BE49-F238E27FC236}">
                <a16:creationId xmlns:a16="http://schemas.microsoft.com/office/drawing/2014/main" id="{0D9DA70C-E7BE-544F-A45A-8A0EA33CDC1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11E67658-0E54-A847-A6B2-CFF9C5144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3C5FA2E-CBFC-4741-806C-00544BD16ACD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5" name="Datumsplatzhalter 15">
            <a:extLst>
              <a:ext uri="{FF2B5EF4-FFF2-40B4-BE49-F238E27FC236}">
                <a16:creationId xmlns:a16="http://schemas.microsoft.com/office/drawing/2014/main" id="{D17FDE0D-9E50-C445-AAE3-894BA834993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18" name="Fußzeilenplatzhalter 16">
            <a:extLst>
              <a:ext uri="{FF2B5EF4-FFF2-40B4-BE49-F238E27FC236}">
                <a16:creationId xmlns:a16="http://schemas.microsoft.com/office/drawing/2014/main" id="{FB0DC1AB-D45D-AA42-A417-E1524776CA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Foliennummernplatzhalter 18">
            <a:extLst>
              <a:ext uri="{FF2B5EF4-FFF2-40B4-BE49-F238E27FC236}">
                <a16:creationId xmlns:a16="http://schemas.microsoft.com/office/drawing/2014/main" id="{E54A0E0C-E0A7-3648-8863-A0C15F98DE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674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59D2D1-FFD7-0249-AA07-DADF0107E4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518CD49-575F-3B4C-BA45-58402E64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B03D0A43-AA4E-2143-B1F0-D4B33EDF91C7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AAAF861-795F-314F-A422-19CE10D5B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33745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39140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5975B-9DAA-8446-8F02-EFB10EE8491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24857BFA-01EE-8B49-867B-E6AE00BE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rapez 16">
            <a:extLst>
              <a:ext uri="{FF2B5EF4-FFF2-40B4-BE49-F238E27FC236}">
                <a16:creationId xmlns:a16="http://schemas.microsoft.com/office/drawing/2014/main" id="{0A01A6A2-2CE9-DE44-A23B-F449D0FA220A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0E9D40A-FF52-144D-A9BE-F8832D4C5C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B44932-0CF0-CB49-8EB9-583F9F4D1ED8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20" name="Datumsplatzhalter 15">
            <a:extLst>
              <a:ext uri="{FF2B5EF4-FFF2-40B4-BE49-F238E27FC236}">
                <a16:creationId xmlns:a16="http://schemas.microsoft.com/office/drawing/2014/main" id="{ACFC13F1-9317-714C-9680-E69CE1F0FCF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1" name="Fußzeilenplatzhalter 16">
            <a:extLst>
              <a:ext uri="{FF2B5EF4-FFF2-40B4-BE49-F238E27FC236}">
                <a16:creationId xmlns:a16="http://schemas.microsoft.com/office/drawing/2014/main" id="{3FA7FB34-EF30-9145-80C7-6C430E7D0D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2" name="Foliennummernplatzhalter 18">
            <a:extLst>
              <a:ext uri="{FF2B5EF4-FFF2-40B4-BE49-F238E27FC236}">
                <a16:creationId xmlns:a16="http://schemas.microsoft.com/office/drawing/2014/main" id="{2169750B-115D-F240-98F0-FBC995863E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10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530330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60FF8B-C750-7341-B2BF-5D5A6B7F2085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ACFA7F-0774-114D-A4AB-831C9B7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rapez 7">
            <a:extLst>
              <a:ext uri="{FF2B5EF4-FFF2-40B4-BE49-F238E27FC236}">
                <a16:creationId xmlns:a16="http://schemas.microsoft.com/office/drawing/2014/main" id="{C2725C66-9D1F-BA4C-865F-B2650D36525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2878243B-B98E-7846-886F-EDBCAB2C8D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D4013906-F492-7D4A-AC81-E5A73663DB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16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303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0DDF43-2A48-FF41-84D8-8480BB67628C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00F5102-F053-AA46-988F-03724768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rapez 10">
            <a:extLst>
              <a:ext uri="{FF2B5EF4-FFF2-40B4-BE49-F238E27FC236}">
                <a16:creationId xmlns:a16="http://schemas.microsoft.com/office/drawing/2014/main" id="{27B2F276-08A1-B641-9D5A-2ABB77FC3B4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14F22C76-D620-604B-89FC-23A510DA61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3" name="Foliennummernplatzhalter 18">
            <a:extLst>
              <a:ext uri="{FF2B5EF4-FFF2-40B4-BE49-F238E27FC236}">
                <a16:creationId xmlns:a16="http://schemas.microsoft.com/office/drawing/2014/main" id="{7C5F0B53-D0F0-074D-B095-F0964E599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421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3990CD-56DE-3D4A-9B22-2177A0BD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752" y="1253766"/>
            <a:ext cx="6290248" cy="56042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A4A4658-15BD-9842-8EDA-55D62CE6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4832758" cy="52697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9DF8A0-7212-9B42-BF30-F57C47615364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570CDF4-AAE8-8B42-A1BB-3CE70B6A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rapez 8">
            <a:extLst>
              <a:ext uri="{FF2B5EF4-FFF2-40B4-BE49-F238E27FC236}">
                <a16:creationId xmlns:a16="http://schemas.microsoft.com/office/drawing/2014/main" id="{7651B89B-0E54-D440-8351-C0FE5567A34D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5099EB4-907E-0E41-BBB2-8EA8C538C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1" name="Foliennummernplatzhalter 18">
            <a:extLst>
              <a:ext uri="{FF2B5EF4-FFF2-40B4-BE49-F238E27FC236}">
                <a16:creationId xmlns:a16="http://schemas.microsoft.com/office/drawing/2014/main" id="{C8309975-CEE3-9244-9C0C-3602B94A12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857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3766"/>
            <a:ext cx="10515600" cy="560423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8002D7-6A7B-2E4C-A946-50BD063C6FF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9D3D54D-EFE2-A84E-A7BE-02BB1685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Trapez 6">
            <a:extLst>
              <a:ext uri="{FF2B5EF4-FFF2-40B4-BE49-F238E27FC236}">
                <a16:creationId xmlns:a16="http://schemas.microsoft.com/office/drawing/2014/main" id="{906C4FF1-D038-2C4A-A084-80320057CC08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F880E6E-9623-0949-A25C-C3ACF351DB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A04109C2-1D03-5043-A927-DCBE6DBA39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68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E40ED-52A9-F444-AC3E-C32F05F9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172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254E9-2F36-284D-AE24-14E98EBA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5640"/>
            <a:ext cx="5157787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B5FAA2-757B-A34A-8B00-493F5486B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172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81CE2E-E27F-DA49-AB86-95D7BA93E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5640"/>
            <a:ext cx="5183188" cy="4479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Foliennummernplatzhalter 18">
            <a:extLst>
              <a:ext uri="{FF2B5EF4-FFF2-40B4-BE49-F238E27FC236}">
                <a16:creationId xmlns:a16="http://schemas.microsoft.com/office/drawing/2014/main" id="{7E83E6FF-4CF6-8647-B472-D582BA34B4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6806" y="6389906"/>
            <a:ext cx="540391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E78884-BDA6-294D-92D0-810BE728EB2F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AB4EC94-36A6-E14C-9BE7-BF6AE54E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B6384E4B-E472-FC41-B6CC-533092004F4E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A69610B-2984-E843-8775-8245184BDD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57038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4C947B1-C5CD-FE4A-950A-C702AD5FC63F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64F9D-7C70-FB43-8FB5-E89ED304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8"/>
            <a:ext cx="10515600" cy="472523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1AA769E-FE8A-8149-9BD7-74062BB8CA3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A985B1BF-80E7-3D46-9FF6-727438037A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8100F57E-2D09-2645-B491-D339633B4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1C2755-CD1A-5941-9AC1-3D5CD52E5473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BB3A9DC-3438-B24A-8DD8-C03FF4C9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Trapez 12">
            <a:extLst>
              <a:ext uri="{FF2B5EF4-FFF2-40B4-BE49-F238E27FC236}">
                <a16:creationId xmlns:a16="http://schemas.microsoft.com/office/drawing/2014/main" id="{C3F53A23-8A5F-AA4E-8B0D-CFDC8C9AB356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819E9FFA-0D4F-424A-868B-3CF7D9FC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81410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54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BF3316A-F927-D74D-9663-BD1DF37AA255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3600" b="1" i="0">
                <a:latin typeface="Aileron Heavy" pitchFamily="2" charset="77"/>
              </a:rPr>
              <a:t>Grafik, Design und Animation in 3D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BBEA37C6-D1AA-0C4B-BBD4-FE6080C54AE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190173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1BD44662-B0A6-214D-9295-761A999E8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913E24BC-8DEF-FA44-8382-48A7CF463E39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4"/>
            <a:ext cx="9144000" cy="2387600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>
                <a:latin typeface="Aileron Heavy" pitchFamily="2" charset="77"/>
              </a:rPr>
              <a:t>Creating the World: 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r>
              <a:rPr lang="de-CH" sz="2800" b="1" i="0">
                <a:latin typeface="Aileron Heavy" pitchFamily="2" charset="77"/>
              </a:rPr>
              <a:t>Grafik, Design und Animation in 3D</a:t>
            </a: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06A7A-CC05-F64D-8E7F-483FF3EC2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330245"/>
            <a:ext cx="9144000" cy="1179718"/>
          </a:xfrm>
        </p:spPr>
        <p:txBody>
          <a:bodyPr anchor="ctr">
            <a:normAutofit/>
          </a:bodyPr>
          <a:lstStyle>
            <a:lvl1pPr marL="536575" indent="0">
              <a:buNone/>
              <a:tabLst/>
              <a:defRPr sz="36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1F926F-4B19-EE41-A496-BF6B23849C8B}"/>
              </a:ext>
            </a:extLst>
          </p:cNvPr>
          <p:cNvSpPr txBox="1">
            <a:spLocks/>
          </p:cNvSpPr>
          <p:nvPr userDrawn="1"/>
        </p:nvSpPr>
        <p:spPr>
          <a:xfrm>
            <a:off x="1524000" y="3940402"/>
            <a:ext cx="9144000" cy="1795234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Prof. Dr. Fred Mast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M. Sc. Michael Rihs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Flurina Brodwolf</a:t>
            </a:r>
          </a:p>
          <a:p>
            <a:pPr marL="538163" indent="0" algn="r">
              <a:lnSpc>
                <a:spcPct val="150000"/>
              </a:lnSpc>
              <a:spcBef>
                <a:spcPts val="0"/>
              </a:spcBef>
              <a:tabLst/>
            </a:pPr>
            <a:r>
              <a:rPr lang="de-CH" sz="1800" b="1" i="0">
                <a:latin typeface="Aileron Heavy" pitchFamily="2" charset="77"/>
              </a:rPr>
              <a:t>B. Sc. Romina Schmid</a:t>
            </a:r>
          </a:p>
        </p:txBody>
      </p:sp>
    </p:spTree>
    <p:extLst>
      <p:ext uri="{BB962C8B-B14F-4D97-AF65-F5344CB8AC3E}">
        <p14:creationId xmlns:p14="http://schemas.microsoft.com/office/powerpoint/2010/main" val="25639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, draußen, Wald, Nachthimmel enthält.&#10;&#10;Automatisch generierte Beschreibung">
            <a:extLst>
              <a:ext uri="{FF2B5EF4-FFF2-40B4-BE49-F238E27FC236}">
                <a16:creationId xmlns:a16="http://schemas.microsoft.com/office/drawing/2014/main" id="{7E28D0A2-85AF-D94F-8281-9CBFD854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EDAF884F-B9A3-0D4D-9F77-187AB710A500}"/>
              </a:ext>
            </a:extLst>
          </p:cNvPr>
          <p:cNvSpPr txBox="1">
            <a:spLocks/>
          </p:cNvSpPr>
          <p:nvPr userDrawn="1"/>
        </p:nvSpPr>
        <p:spPr>
          <a:xfrm>
            <a:off x="844550" y="1709738"/>
            <a:ext cx="10502900" cy="2839243"/>
          </a:xfrm>
          <a:prstGeom prst="rect">
            <a:avLst/>
          </a:prstGeom>
          <a:gradFill>
            <a:gsLst>
              <a:gs pos="0">
                <a:srgbClr val="FFA600">
                  <a:alpha val="35000"/>
                </a:srgbClr>
              </a:gs>
              <a:gs pos="99000">
                <a:srgbClr val="FF8E00">
                  <a:alpha val="25000"/>
                </a:srgb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6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8163" indent="0" algn="l">
              <a:lnSpc>
                <a:spcPct val="90000"/>
              </a:lnSpc>
              <a:spcBef>
                <a:spcPts val="0"/>
              </a:spcBef>
              <a:tabLst/>
            </a:pPr>
            <a:endParaRPr lang="de-CH" sz="3600" b="1" i="0">
              <a:latin typeface="Aileron Heavy" pitchFamily="2" charset="77"/>
            </a:endParaRP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CC930D4-76A9-1949-8D4A-646C7893C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850" y="1704923"/>
            <a:ext cx="10515600" cy="2857552"/>
          </a:xfrm>
        </p:spPr>
        <p:txBody>
          <a:bodyPr anchor="b">
            <a:normAutofit/>
          </a:bodyPr>
          <a:lstStyle>
            <a:lvl1pPr marL="9525" indent="0" algn="l">
              <a:buNone/>
              <a:tabLst/>
              <a:defRPr sz="6000" b="1" i="0">
                <a:solidFill>
                  <a:schemeClr val="bg1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Thema eingeben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ECD918ED-F3F0-884A-B35F-4D2A63CFC4B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1850" y="4562475"/>
            <a:ext cx="10528300" cy="1531990"/>
          </a:xfrm>
          <a:prstGeom prst="rect">
            <a:avLst/>
          </a:prstGeom>
          <a:gradFill>
            <a:gsLst>
              <a:gs pos="0">
                <a:srgbClr val="006EFF">
                  <a:alpha val="25000"/>
                </a:srgbClr>
              </a:gs>
              <a:gs pos="100000">
                <a:srgbClr val="0064FA">
                  <a:alpha val="25000"/>
                </a:srgbClr>
              </a:gs>
            </a:gsLst>
            <a:lin ang="5400000" scaled="1"/>
          </a:gradFill>
        </p:spPr>
        <p:txBody>
          <a:bodyPr vert="horz" anchor="t">
            <a:noAutofit/>
          </a:bodyPr>
          <a:lstStyle>
            <a:lvl1pPr marL="0" indent="0" algn="l">
              <a:lnSpc>
                <a:spcPct val="125000"/>
              </a:lnSpc>
              <a:buNone/>
              <a:defRPr lang="de-DE" sz="2400" b="1" i="0" kern="1200" dirty="0">
                <a:solidFill>
                  <a:schemeClr val="bg1"/>
                </a:solidFill>
                <a:latin typeface="Aileron Heavy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 eingeben</a:t>
            </a:r>
          </a:p>
        </p:txBody>
      </p:sp>
      <p:sp>
        <p:nvSpPr>
          <p:cNvPr id="8" name="Foliennummernplatzhalter 18">
            <a:extLst>
              <a:ext uri="{FF2B5EF4-FFF2-40B4-BE49-F238E27FC236}">
                <a16:creationId xmlns:a16="http://schemas.microsoft.com/office/drawing/2014/main" id="{64C12727-519C-8649-BE31-65F7ED779D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9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zw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50355" y="2259000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Heavy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50351" y="4172707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Heavy" pitchFamily="2" charset="77"/>
              </a:rPr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30816" y="3339617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30811" y="5253324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20522-FF7A-6049-9CB7-D231D97F7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0811" y="225900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C03E426-A2CE-6541-A5A4-1622BFA867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0811" y="4172707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</p:spTree>
    <p:extLst>
      <p:ext uri="{BB962C8B-B14F-4D97-AF65-F5344CB8AC3E}">
        <p14:creationId xmlns:p14="http://schemas.microsoft.com/office/powerpoint/2010/main" val="247093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 mit drei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18" y="3409166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0" y="5322875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78" y="4489783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0" y="6403492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066910-08D9-A54B-8A44-A0B95F59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209" y="1494975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844D3E5-B601-4645-83D5-18A7C5820E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209" y="343258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2E98A530-B7A2-4D43-8644-5E7E5F765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209" y="5322390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</p:spTree>
    <p:extLst>
      <p:ext uri="{BB962C8B-B14F-4D97-AF65-F5344CB8AC3E}">
        <p14:creationId xmlns:p14="http://schemas.microsoft.com/office/powerpoint/2010/main" val="12495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mit vier 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5F05306-A799-E048-AF10-3CACA1D4B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Übersicht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52931F8-ECE3-F34A-8D5B-1DAEA6F787B3}"/>
              </a:ext>
            </a:extLst>
          </p:cNvPr>
          <p:cNvSpPr/>
          <p:nvPr userDrawn="1"/>
        </p:nvSpPr>
        <p:spPr>
          <a:xfrm>
            <a:off x="940522" y="149545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FF79BA-2864-3D4F-B1BD-9F3FD9DF89B6}"/>
              </a:ext>
            </a:extLst>
          </p:cNvPr>
          <p:cNvSpPr/>
          <p:nvPr userDrawn="1"/>
        </p:nvSpPr>
        <p:spPr>
          <a:xfrm>
            <a:off x="940522" y="2771264"/>
            <a:ext cx="1170000" cy="1170000"/>
          </a:xfrm>
          <a:prstGeom prst="rect">
            <a:avLst/>
          </a:prstGeom>
          <a:solidFill>
            <a:srgbClr val="FFA600"/>
          </a:solidFill>
          <a:ln w="0"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ln w="6350" cap="rnd">
                  <a:noFill/>
                  <a:miter lim="800000"/>
                </a:ln>
                <a:solidFill>
                  <a:schemeClr val="bg1"/>
                </a:solidFill>
                <a:effectLst/>
                <a:latin typeface="Aileron Black" pitchFamily="2" charset="77"/>
              </a:rPr>
              <a:t>2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EC6CB2-8BF7-934B-B869-3CBE6C7519F8}"/>
              </a:ext>
            </a:extLst>
          </p:cNvPr>
          <p:cNvSpPr/>
          <p:nvPr userDrawn="1"/>
        </p:nvSpPr>
        <p:spPr>
          <a:xfrm>
            <a:off x="940522" y="4047069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3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116A1A7-7555-9649-9909-6B0F55706570}"/>
              </a:ext>
            </a:extLst>
          </p:cNvPr>
          <p:cNvSpPr/>
          <p:nvPr userDrawn="1"/>
        </p:nvSpPr>
        <p:spPr>
          <a:xfrm>
            <a:off x="940522" y="5322874"/>
            <a:ext cx="1170000" cy="1170000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200" b="1" i="0">
                <a:solidFill>
                  <a:schemeClr val="bg1"/>
                </a:solidFill>
                <a:effectLst/>
                <a:latin typeface="Aileron Black" pitchFamily="2" charset="77"/>
              </a:rPr>
              <a:t>4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43488BD-C91C-4545-A95C-1224DD11FDBA}"/>
              </a:ext>
            </a:extLst>
          </p:cNvPr>
          <p:cNvSpPr/>
          <p:nvPr userDrawn="1"/>
        </p:nvSpPr>
        <p:spPr>
          <a:xfrm>
            <a:off x="2420983" y="257607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27393FB-EC37-B641-AFC7-14D914C8F7E2}"/>
              </a:ext>
            </a:extLst>
          </p:cNvPr>
          <p:cNvSpPr/>
          <p:nvPr userDrawn="1"/>
        </p:nvSpPr>
        <p:spPr>
          <a:xfrm>
            <a:off x="2420982" y="385188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9FC70DE-971A-954E-B230-379124EEC728}"/>
              </a:ext>
            </a:extLst>
          </p:cNvPr>
          <p:cNvSpPr/>
          <p:nvPr userDrawn="1"/>
        </p:nvSpPr>
        <p:spPr>
          <a:xfrm>
            <a:off x="2420982" y="5127686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3604EE3-8000-2A4C-AAD2-21EFB47866F4}"/>
              </a:ext>
            </a:extLst>
          </p:cNvPr>
          <p:cNvSpPr/>
          <p:nvPr userDrawn="1"/>
        </p:nvSpPr>
        <p:spPr>
          <a:xfrm>
            <a:off x="2420981" y="6403491"/>
            <a:ext cx="8830495" cy="89383"/>
          </a:xfrm>
          <a:prstGeom prst="rect">
            <a:avLst/>
          </a:prstGeom>
          <a:solidFill>
            <a:srgbClr val="FFA600"/>
          </a:solidFill>
          <a:ln cmpd="tri">
            <a:noFill/>
          </a:ln>
          <a:effectLst/>
          <a:scene3d>
            <a:camera prst="orthographicFront"/>
            <a:lightRig rig="brightRoom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200" b="1" i="0">
              <a:solidFill>
                <a:schemeClr val="bg1"/>
              </a:solidFill>
              <a:effectLst/>
              <a:latin typeface="Aileron Black" pitchFamily="2" charset="77"/>
            </a:endParaRP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0FC3E015-8A2E-ED44-BDE3-A9C61B4539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0981" y="1501372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1 eingeben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00713396-5587-254F-BB8A-5A3DB17703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0981" y="2770779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2 eingeben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44A69B12-DE06-7546-9F34-81FBF8F82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0981" y="4046584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3 eingeben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264A2E74-C529-B940-BB61-1B1970D13F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0981" y="5322391"/>
            <a:ext cx="8831262" cy="1081100"/>
          </a:xfrm>
        </p:spPr>
        <p:txBody>
          <a:bodyPr anchor="b">
            <a:normAutofit/>
          </a:bodyPr>
          <a:lstStyle>
            <a:lvl1pPr marL="0" indent="0">
              <a:buNone/>
              <a:defRPr sz="3800" b="1" i="0">
                <a:solidFill>
                  <a:srgbClr val="FFA600"/>
                </a:solidFill>
                <a:latin typeface="Aileron Heavy" pitchFamily="2" charset="77"/>
              </a:defRPr>
            </a:lvl1pPr>
          </a:lstStyle>
          <a:p>
            <a:pPr lvl="0"/>
            <a:r>
              <a:rPr lang="de-DE" dirty="0"/>
              <a:t>Kapitel 4 eingeben</a:t>
            </a:r>
          </a:p>
        </p:txBody>
      </p:sp>
    </p:spTree>
    <p:extLst>
      <p:ext uri="{BB962C8B-B14F-4D97-AF65-F5344CB8AC3E}">
        <p14:creationId xmlns:p14="http://schemas.microsoft.com/office/powerpoint/2010/main" val="29371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mit Fussle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CF052-4194-D04B-87FD-229A3A756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E27081-CE58-ED42-AB99-018A1184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47252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50A3804-FC04-D048-A162-5F69218418E0}"/>
              </a:ext>
            </a:extLst>
          </p:cNvPr>
          <p:cNvSpPr/>
          <p:nvPr userDrawn="1"/>
        </p:nvSpPr>
        <p:spPr>
          <a:xfrm>
            <a:off x="0" y="365126"/>
            <a:ext cx="12192000" cy="888640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C6FDC3A-35CA-244E-8656-DD9D7567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8640"/>
          </a:xfrm>
          <a:prstGeom prst="rect">
            <a:avLst/>
          </a:prstGeom>
          <a:noFill/>
        </p:spPr>
        <p:txBody>
          <a:bodyPr/>
          <a:lstStyle>
            <a:lvl1pPr marL="846138" indent="0">
              <a:tabLst/>
              <a:defRPr b="1" i="0">
                <a:solidFill>
                  <a:schemeClr val="bg1"/>
                </a:solidFill>
                <a:latin typeface="Aileron Black" pitchFamily="2" charset="77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rapez 15">
            <a:extLst>
              <a:ext uri="{FF2B5EF4-FFF2-40B4-BE49-F238E27FC236}">
                <a16:creationId xmlns:a16="http://schemas.microsoft.com/office/drawing/2014/main" id="{38F660A7-92CE-0B4D-ABE7-76A917A407E0}"/>
              </a:ext>
            </a:extLst>
          </p:cNvPr>
          <p:cNvSpPr/>
          <p:nvPr userDrawn="1"/>
        </p:nvSpPr>
        <p:spPr>
          <a:xfrm>
            <a:off x="0" y="46708"/>
            <a:ext cx="3936510" cy="337703"/>
          </a:xfrm>
          <a:prstGeom prst="trapezoid">
            <a:avLst>
              <a:gd name="adj" fmla="val 47976"/>
            </a:avLst>
          </a:prstGeom>
          <a:solidFill>
            <a:srgbClr val="FF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EB50208D-FF3B-2546-AB13-622AECD22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169" y="52794"/>
            <a:ext cx="3598878" cy="331617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Kapitel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02340C8-46C3-4144-8102-48C667C6A65E}"/>
              </a:ext>
            </a:extLst>
          </p:cNvPr>
          <p:cNvSpPr txBox="1">
            <a:spLocks/>
          </p:cNvSpPr>
          <p:nvPr userDrawn="1"/>
        </p:nvSpPr>
        <p:spPr>
          <a:xfrm>
            <a:off x="0" y="6356841"/>
            <a:ext cx="12192000" cy="365125"/>
          </a:xfrm>
          <a:prstGeom prst="rect">
            <a:avLst/>
          </a:prstGeom>
          <a:gradFill>
            <a:gsLst>
              <a:gs pos="0">
                <a:srgbClr val="FFA600"/>
              </a:gs>
              <a:gs pos="100000">
                <a:srgbClr val="FF8E00"/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846138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1" i="0" kern="120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endParaRPr lang="de-DE"/>
          </a:p>
        </p:txBody>
      </p:sp>
      <p:sp>
        <p:nvSpPr>
          <p:cNvPr id="19" name="Datumsplatzhalter 15">
            <a:extLst>
              <a:ext uri="{FF2B5EF4-FFF2-40B4-BE49-F238E27FC236}">
                <a16:creationId xmlns:a16="http://schemas.microsoft.com/office/drawing/2014/main" id="{6057197C-6204-DC42-A277-193CBE4EFC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r>
              <a:rPr lang="de-CH"/>
              <a:t>04.09.21</a:t>
            </a:r>
            <a:endParaRPr lang="de-DE"/>
          </a:p>
        </p:txBody>
      </p:sp>
      <p:sp>
        <p:nvSpPr>
          <p:cNvPr id="20" name="Fußzeilenplatzhalter 16">
            <a:extLst>
              <a:ext uri="{FF2B5EF4-FFF2-40B4-BE49-F238E27FC236}">
                <a16:creationId xmlns:a16="http://schemas.microsoft.com/office/drawing/2014/main" id="{05F9B7E0-F1E4-8643-A7CE-5FE1909B5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1" name="Foliennummernplatzhalter 18">
            <a:extLst>
              <a:ext uri="{FF2B5EF4-FFF2-40B4-BE49-F238E27FC236}">
                <a16:creationId xmlns:a16="http://schemas.microsoft.com/office/drawing/2014/main" id="{C16FFBEE-4176-614E-B1B4-EBD48AE16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09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E1E8C2F-C453-0C4E-A40E-386F62D9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555B2-F7D9-5A49-88FA-855DF664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70741-68B5-454F-ACD1-71C4840AC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r>
              <a:rPr lang="de-CH"/>
              <a:t>17.06.21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47DF2-2829-054F-B273-AE70216C9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D60B31-BEC8-9D4D-B607-F3EBC12BB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ileron Thin" pitchFamily="2" charset="77"/>
              </a:defRPr>
            </a:lvl1pPr>
          </a:lstStyle>
          <a:p>
            <a:fld id="{54574887-32C3-6C4F-9095-F77E3818B1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5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92" r:id="rId2"/>
    <p:sldLayoutId id="2147483679" r:id="rId3"/>
    <p:sldLayoutId id="2147483680" r:id="rId4"/>
    <p:sldLayoutId id="2147483665" r:id="rId5"/>
    <p:sldLayoutId id="2147483688" r:id="rId6"/>
    <p:sldLayoutId id="2147483689" r:id="rId7"/>
    <p:sldLayoutId id="2147483687" r:id="rId8"/>
    <p:sldLayoutId id="2147483652" r:id="rId9"/>
    <p:sldLayoutId id="2147483666" r:id="rId10"/>
    <p:sldLayoutId id="2147483674" r:id="rId11"/>
    <p:sldLayoutId id="2147483672" r:id="rId12"/>
    <p:sldLayoutId id="2147483660" r:id="rId13"/>
    <p:sldLayoutId id="2147483675" r:id="rId14"/>
    <p:sldLayoutId id="2147483683" r:id="rId15"/>
    <p:sldLayoutId id="2147483678" r:id="rId16"/>
    <p:sldLayoutId id="2147483681" r:id="rId17"/>
    <p:sldLayoutId id="2147483682" r:id="rId18"/>
    <p:sldLayoutId id="2147483676" r:id="rId19"/>
    <p:sldLayoutId id="214748366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ileron Heav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ilero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bientcg.com/" TargetMode="External"/><Relationship Id="rId2" Type="http://schemas.openxmlformats.org/officeDocument/2006/relationships/hyperlink" Target="https://polyhav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xtures.com/" TargetMode="External"/><Relationship Id="rId4" Type="http://schemas.openxmlformats.org/officeDocument/2006/relationships/hyperlink" Target="https://3dtextures.m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EF3105-40B2-0941-85A1-D26594170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Texturen</a:t>
            </a:r>
          </a:p>
        </p:txBody>
      </p:sp>
    </p:spTree>
    <p:extLst>
      <p:ext uri="{BB962C8B-B14F-4D97-AF65-F5344CB8AC3E}">
        <p14:creationId xmlns:p14="http://schemas.microsoft.com/office/powerpoint/2010/main" val="295940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61997-B56E-AE41-B89B-6798BEE47B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sz="700" dirty="0"/>
              <a:t>Bildquellen: https://ambientcg.com/view?id=Metal022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Metallic-Textur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EE0BCD55-1A07-5748-B455-F7991947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28" y="2094935"/>
            <a:ext cx="6534170" cy="4261415"/>
          </a:xfrm>
          <a:prstGeom prst="rect">
            <a:avLst/>
          </a:prstGeom>
        </p:spPr>
      </p:pic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2AFDD605-CF11-B841-A3A2-9E6A749CA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428" y="1451729"/>
            <a:ext cx="6461145" cy="738222"/>
          </a:xfrm>
        </p:spPr>
        <p:txBody>
          <a:bodyPr numCol="2"/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Metallic-Textur</a:t>
            </a:r>
          </a:p>
        </p:txBody>
      </p:sp>
    </p:spTree>
    <p:extLst>
      <p:ext uri="{BB962C8B-B14F-4D97-AF65-F5344CB8AC3E}">
        <p14:creationId xmlns:p14="http://schemas.microsoft.com/office/powerpoint/2010/main" val="324707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00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CH" sz="2600" dirty="0">
                <a:solidFill>
                  <a:prstClr val="black"/>
                </a:solidFill>
              </a:rPr>
              <a:t>Mittels Graustufen wird angegeben, wie hoch der Wert Roughness ist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Weiss (RGB 1,1,1):	Roughness = 1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RGB 0.75, 0.75, 0.75:	 Roughness = 0.75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Schwarz (RGB 0,0,0):	 Roughness = 0</a:t>
            </a:r>
          </a:p>
          <a:p>
            <a:pPr lvl="1">
              <a:lnSpc>
                <a:spcPct val="160000"/>
              </a:lnSpc>
            </a:pPr>
            <a:endParaRPr lang="de-CH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CH" sz="2600" dirty="0">
                <a:solidFill>
                  <a:prstClr val="black"/>
                </a:solidFill>
              </a:rPr>
              <a:t>Verbinden mit </a:t>
            </a:r>
            <a:r>
              <a:rPr lang="de-CH" sz="2400" i="1" dirty="0">
                <a:solidFill>
                  <a:prstClr val="black"/>
                </a:solidFill>
              </a:rPr>
              <a:t>«</a:t>
            </a:r>
            <a:r>
              <a:rPr lang="de-CH" sz="2600" i="1" dirty="0">
                <a:solidFill>
                  <a:prstClr val="black"/>
                </a:solidFill>
              </a:rPr>
              <a:t>Roughness</a:t>
            </a:r>
            <a:r>
              <a:rPr lang="de-CH" sz="2400" i="1" dirty="0">
                <a:solidFill>
                  <a:prstClr val="black"/>
                </a:solidFill>
              </a:rPr>
              <a:t>»</a:t>
            </a:r>
            <a:endParaRPr lang="de-CH" sz="2600" dirty="0">
              <a:solidFill>
                <a:prstClr val="black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Roughness-Textur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_roughness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_rough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6F794215-D47C-F14C-94D9-7B5C7F01E6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AE624757-DE5C-7C42-BDA1-83D2FE88A6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174725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Roughness 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5A7B71-1309-E948-BD31-D779BB9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5428" y="2094935"/>
            <a:ext cx="6534169" cy="4261414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D822DD0B-E18F-E14B-A2FC-0B719C97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428" y="1451729"/>
            <a:ext cx="6461145" cy="738222"/>
          </a:xfrm>
        </p:spPr>
        <p:txBody>
          <a:bodyPr numCol="2"/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Roughness-Textur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193C0400-BAD8-4540-BDF0-D3B89D755F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88281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10515601" cy="3348872"/>
          </a:xfrm>
        </p:spPr>
        <p:txBody>
          <a:bodyPr>
            <a:normAutofit lnSpcReduction="10000"/>
          </a:bodyPr>
          <a:lstStyle/>
          <a:p>
            <a:pPr marL="360363" lvl="0" indent="-350838">
              <a:lnSpc>
                <a:spcPct val="150000"/>
              </a:lnSpc>
            </a:pPr>
            <a:r>
              <a:rPr lang="de-DE" sz="2600" dirty="0">
                <a:solidFill>
                  <a:prstClr val="black"/>
                </a:solidFill>
              </a:rPr>
              <a:t>Glossy-Texturen sind Roughness-Texturen mit invertierten Werten. </a:t>
            </a:r>
          </a:p>
          <a:p>
            <a:pPr marL="360363" lvl="0" indent="-350838">
              <a:lnSpc>
                <a:spcPct val="150000"/>
              </a:lnSpc>
            </a:pPr>
            <a:r>
              <a:rPr lang="de-DE" sz="2600" dirty="0">
                <a:solidFill>
                  <a:prstClr val="black"/>
                </a:solidFill>
              </a:rPr>
              <a:t>Höhere Zahlen stellen tiefere Roughness dar. </a:t>
            </a:r>
          </a:p>
          <a:p>
            <a:pPr marL="360363" lvl="0" indent="-350838">
              <a:lnSpc>
                <a:spcPct val="150000"/>
              </a:lnSpc>
            </a:pPr>
            <a:endParaRPr lang="de-DE" sz="2600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600" dirty="0">
                <a:solidFill>
                  <a:prstClr val="black"/>
                </a:solidFill>
              </a:rPr>
              <a:t>Mit einem </a:t>
            </a:r>
            <a:r>
              <a:rPr lang="de-DE" i="1" dirty="0">
                <a:solidFill>
                  <a:prstClr val="black"/>
                </a:solidFill>
              </a:rPr>
              <a:t>«</a:t>
            </a:r>
            <a:r>
              <a:rPr lang="de-DE" sz="2600" i="1" dirty="0">
                <a:solidFill>
                  <a:prstClr val="black"/>
                </a:solidFill>
              </a:rPr>
              <a:t>Invert</a:t>
            </a:r>
            <a:r>
              <a:rPr lang="de-DE" i="1" dirty="0">
                <a:solidFill>
                  <a:prstClr val="black"/>
                </a:solidFill>
              </a:rPr>
              <a:t>»</a:t>
            </a:r>
            <a:r>
              <a:rPr lang="de-DE" sz="2600" i="1" dirty="0">
                <a:solidFill>
                  <a:prstClr val="black"/>
                </a:solidFill>
              </a:rPr>
              <a:t>-</a:t>
            </a:r>
            <a:r>
              <a:rPr lang="de-DE" sz="2600" dirty="0">
                <a:solidFill>
                  <a:prstClr val="black"/>
                </a:solidFill>
              </a:rPr>
              <a:t>Node invertieren und dann mit </a:t>
            </a:r>
            <a:r>
              <a:rPr lang="de-DE" i="1" dirty="0">
                <a:solidFill>
                  <a:prstClr val="black"/>
                </a:solidFill>
              </a:rPr>
              <a:t>«</a:t>
            </a:r>
            <a:r>
              <a:rPr lang="de-DE" sz="2600" i="1" dirty="0">
                <a:solidFill>
                  <a:prstClr val="black"/>
                </a:solidFill>
              </a:rPr>
              <a:t>Roughness</a:t>
            </a:r>
            <a:r>
              <a:rPr lang="de-DE" sz="2400" i="1" dirty="0">
                <a:solidFill>
                  <a:prstClr val="black"/>
                </a:solidFill>
              </a:rPr>
              <a:t>»</a:t>
            </a:r>
            <a:r>
              <a:rPr lang="de-DE" sz="2600" dirty="0">
                <a:solidFill>
                  <a:prstClr val="black"/>
                </a:solidFill>
              </a:rPr>
              <a:t> verbinden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04.09.21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61997-B56E-AE41-B89B-6798BEE47B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Glossy-Textur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2. Arten von Texturen</a:t>
            </a:r>
          </a:p>
        </p:txBody>
      </p:sp>
    </p:spTree>
    <p:extLst>
      <p:ext uri="{BB962C8B-B14F-4D97-AF65-F5344CB8AC3E}">
        <p14:creationId xmlns:p14="http://schemas.microsoft.com/office/powerpoint/2010/main" val="71251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0000" lnSpcReduction="20000"/>
          </a:bodyPr>
          <a:lstStyle/>
          <a:p>
            <a:pPr marL="360363" lvl="0" indent="-350838">
              <a:lnSpc>
                <a:spcPct val="170000"/>
              </a:lnSpc>
            </a:pPr>
            <a:r>
              <a:rPr lang="de-CH" sz="2600" dirty="0">
                <a:solidFill>
                  <a:prstClr val="black"/>
                </a:solidFill>
              </a:rPr>
              <a:t>Simuliert kleine Unebenheiten im Objekt. </a:t>
            </a:r>
          </a:p>
          <a:p>
            <a:pPr marL="360363" lvl="0" indent="-350838">
              <a:lnSpc>
                <a:spcPct val="170000"/>
              </a:lnSpc>
            </a:pPr>
            <a:r>
              <a:rPr lang="de-CH" sz="2600" dirty="0">
                <a:solidFill>
                  <a:prstClr val="black"/>
                </a:solidFill>
              </a:rPr>
              <a:t>Erkennbar an bläulicher Verfärbung</a:t>
            </a:r>
          </a:p>
          <a:p>
            <a:pPr marL="360363" lvl="0" indent="-350838">
              <a:lnSpc>
                <a:spcPct val="170000"/>
              </a:lnSpc>
            </a:pPr>
            <a:r>
              <a:rPr lang="de-CH" sz="2600" dirty="0">
                <a:solidFill>
                  <a:prstClr val="black"/>
                </a:solidFill>
              </a:rPr>
              <a:t>Jede Farbe im Bild stellt eine Achse dar. Aus diesen Farben werden Unebenheiten berechnet.</a:t>
            </a:r>
          </a:p>
          <a:p>
            <a:pPr marL="360363" lvl="0" indent="-350838">
              <a:lnSpc>
                <a:spcPct val="170000"/>
              </a:lnSpc>
            </a:pPr>
            <a:endParaRPr lang="de-CH" sz="2600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70000"/>
              </a:lnSpc>
              <a:buFont typeface="Wingdings" pitchFamily="2" charset="2"/>
              <a:buChar char="Ø"/>
            </a:pPr>
            <a:r>
              <a:rPr lang="de-CH" sz="2600" dirty="0">
                <a:solidFill>
                  <a:prstClr val="black"/>
                </a:solidFill>
              </a:rPr>
              <a:t>Über einen </a:t>
            </a:r>
            <a:r>
              <a:rPr lang="de-CH" sz="2400" i="1" dirty="0">
                <a:solidFill>
                  <a:prstClr val="black"/>
                </a:solidFill>
              </a:rPr>
              <a:t>«</a:t>
            </a:r>
            <a:r>
              <a:rPr lang="de-CH" sz="2600" i="1" dirty="0">
                <a:solidFill>
                  <a:prstClr val="black"/>
                </a:solidFill>
              </a:rPr>
              <a:t>Bump</a:t>
            </a:r>
            <a:r>
              <a:rPr lang="de-CH" sz="2400" i="1" dirty="0">
                <a:solidFill>
                  <a:prstClr val="black"/>
                </a:solidFill>
              </a:rPr>
              <a:t>»</a:t>
            </a:r>
            <a:r>
              <a:rPr lang="de-CH" sz="2600" i="1" dirty="0">
                <a:solidFill>
                  <a:prstClr val="black"/>
                </a:solidFill>
              </a:rPr>
              <a:t>-</a:t>
            </a:r>
            <a:r>
              <a:rPr lang="de-CH" sz="2600" dirty="0">
                <a:solidFill>
                  <a:prstClr val="black"/>
                </a:solidFill>
              </a:rPr>
              <a:t>Node mit </a:t>
            </a:r>
            <a:r>
              <a:rPr lang="de-CH" sz="2400" i="1" dirty="0">
                <a:solidFill>
                  <a:prstClr val="black"/>
                </a:solidFill>
              </a:rPr>
              <a:t>«</a:t>
            </a:r>
            <a:r>
              <a:rPr lang="de-CH" sz="2600" i="1" dirty="0">
                <a:solidFill>
                  <a:prstClr val="black"/>
                </a:solidFill>
              </a:rPr>
              <a:t>Normal</a:t>
            </a:r>
            <a:r>
              <a:rPr lang="de-CH" sz="2400" i="1" dirty="0">
                <a:solidFill>
                  <a:prstClr val="black"/>
                </a:solidFill>
              </a:rPr>
              <a:t>»</a:t>
            </a:r>
            <a:r>
              <a:rPr lang="de-CH" sz="2600" dirty="0">
                <a:solidFill>
                  <a:prstClr val="black"/>
                </a:solidFill>
              </a:rPr>
              <a:t> verbinden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Normal-Textur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 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_normal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_norm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_nrm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390482DC-5A07-E141-BA68-9A31BFA2D7C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7E86CBB5-6BDE-FC4A-9D66-73262A2403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7124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Normal 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5A7B71-1309-E948-BD31-D779BB9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5428" y="2094935"/>
            <a:ext cx="6534169" cy="4261415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D822DD0B-E18F-E14B-A2FC-0B719C97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428" y="1451729"/>
            <a:ext cx="6461145" cy="738222"/>
          </a:xfrm>
        </p:spPr>
        <p:txBody>
          <a:bodyPr numCol="2"/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dirty="0"/>
              <a:t>Normal-Textur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193C0400-BAD8-4540-BDF0-D3B89D755F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144704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86F2EEB-A896-9645-875F-8337DC2F9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5061"/>
            <a:ext cx="5157787" cy="823912"/>
          </a:xfrm>
        </p:spPr>
        <p:txBody>
          <a:bodyPr/>
          <a:lstStyle/>
          <a:p>
            <a:r>
              <a:rPr lang="de-CH" dirty="0"/>
              <a:t>Open GL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E431CC-6806-3142-87F4-D74BD517B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28972"/>
            <a:ext cx="5157787" cy="322838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de-CH" dirty="0"/>
              <a:t>Software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Blender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Maya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Unity</a:t>
            </a:r>
          </a:p>
          <a:p>
            <a:pPr>
              <a:lnSpc>
                <a:spcPct val="160000"/>
              </a:lnSpc>
            </a:pPr>
            <a:r>
              <a:rPr lang="de-CH" dirty="0"/>
              <a:t>Render Engines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Cycles/Eevee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Redshift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Arnold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Octane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A2F2FC-616A-4A41-ABA4-A6612EAC9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05061"/>
            <a:ext cx="5183188" cy="823912"/>
          </a:xfrm>
        </p:spPr>
        <p:txBody>
          <a:bodyPr/>
          <a:lstStyle/>
          <a:p>
            <a:r>
              <a:rPr lang="de-CH" dirty="0"/>
              <a:t>DirectX style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4EC7F6F-1D1A-964E-838D-24CB19A45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928972"/>
            <a:ext cx="5183188" cy="322838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de-CH" dirty="0"/>
              <a:t>Software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3dsMax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Substance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Unreal Engine</a:t>
            </a:r>
          </a:p>
          <a:p>
            <a:pPr>
              <a:lnSpc>
                <a:spcPct val="160000"/>
              </a:lnSpc>
            </a:pPr>
            <a:r>
              <a:rPr lang="de-CH" dirty="0"/>
              <a:t>Render Engines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Vray</a:t>
            </a:r>
          </a:p>
          <a:p>
            <a:pPr lvl="1">
              <a:lnSpc>
                <a:spcPct val="160000"/>
              </a:lnSpc>
            </a:pPr>
            <a:r>
              <a:rPr lang="de-CH" dirty="0"/>
              <a:t>Corona</a:t>
            </a:r>
          </a:p>
          <a:p>
            <a:pPr lvl="1">
              <a:lnSpc>
                <a:spcPct val="160000"/>
              </a:lnSpc>
              <a:buFont typeface="Wingdings" pitchFamily="2" charset="2"/>
              <a:buChar char="Ø"/>
            </a:pPr>
            <a:r>
              <a:rPr lang="de-CH" dirty="0"/>
              <a:t>können auf OpenGL gestellt werden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7800A82-E7CB-6C43-9408-2463AC74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Normal-Textur je nach Software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C589C6-3274-C646-8D67-9F8EB79DA2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403B25F-CF74-F84C-A05D-D4C08B11B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226AB3-C910-3442-B5CD-F07F62C6A3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732F326-40EB-DB4F-A87F-6E3AA8D1DE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16</a:t>
            </a:fld>
            <a:endParaRPr lang="de-CH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99897F-B9AB-FC4C-A974-D1D33BE255A3}"/>
              </a:ext>
            </a:extLst>
          </p:cNvPr>
          <p:cNvGrpSpPr/>
          <p:nvPr/>
        </p:nvGrpSpPr>
        <p:grpSpPr>
          <a:xfrm>
            <a:off x="838200" y="5009953"/>
            <a:ext cx="5400000" cy="1256701"/>
            <a:chOff x="142010" y="4800600"/>
            <a:chExt cx="5176460" cy="1466056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1B7C9019-7CC6-6B4E-96F6-CF7B678214B4}"/>
                </a:ext>
              </a:extLst>
            </p:cNvPr>
            <p:cNvSpPr/>
            <p:nvPr/>
          </p:nvSpPr>
          <p:spPr>
            <a:xfrm>
              <a:off x="142010" y="4800600"/>
              <a:ext cx="517646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_GL</a:t>
              </a:r>
            </a:p>
          </p:txBody>
        </p:sp>
        <p:pic>
          <p:nvPicPr>
            <p:cNvPr id="13" name="Grafik 12" descr="Volltreffer mit einfarbiger Füllung">
              <a:extLst>
                <a:ext uri="{FF2B5EF4-FFF2-40B4-BE49-F238E27FC236}">
                  <a16:creationId xmlns:a16="http://schemas.microsoft.com/office/drawing/2014/main" id="{223206E6-1698-B24F-A9EF-41B0CEF2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06D8BE4-4EE8-5746-8824-1DA999DF335D}"/>
              </a:ext>
            </a:extLst>
          </p:cNvPr>
          <p:cNvGrpSpPr/>
          <p:nvPr/>
        </p:nvGrpSpPr>
        <p:grpSpPr>
          <a:xfrm>
            <a:off x="6170612" y="5009953"/>
            <a:ext cx="5400000" cy="1256701"/>
            <a:chOff x="142010" y="4800600"/>
            <a:chExt cx="5176460" cy="1466056"/>
          </a:xfrm>
        </p:grpSpPr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597BC759-6348-8A45-B918-C3FCF0C9ECCE}"/>
                </a:ext>
              </a:extLst>
            </p:cNvPr>
            <p:cNvSpPr/>
            <p:nvPr/>
          </p:nvSpPr>
          <p:spPr>
            <a:xfrm>
              <a:off x="142010" y="4800600"/>
              <a:ext cx="517646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_DX</a:t>
              </a:r>
            </a:p>
          </p:txBody>
        </p:sp>
        <p:pic>
          <p:nvPicPr>
            <p:cNvPr id="16" name="Grafik 15" descr="Volltreffer mit einfarbiger Füllung">
              <a:extLst>
                <a:ext uri="{FF2B5EF4-FFF2-40B4-BE49-F238E27FC236}">
                  <a16:creationId xmlns:a16="http://schemas.microsoft.com/office/drawing/2014/main" id="{E28AF36B-22E9-AC47-9C7E-E9136FC7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8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7500" lnSpcReduction="20000"/>
          </a:bodyPr>
          <a:lstStyle/>
          <a:p>
            <a:pPr marL="360363" indent="-350838">
              <a:lnSpc>
                <a:spcPct val="160000"/>
              </a:lnSpc>
            </a:pPr>
            <a:r>
              <a:rPr lang="de-DE" dirty="0"/>
              <a:t>Simuliert </a:t>
            </a:r>
            <a:r>
              <a:rPr lang="de-DE" dirty="0" err="1"/>
              <a:t>grössere</a:t>
            </a:r>
            <a:r>
              <a:rPr lang="de-DE" dirty="0"/>
              <a:t> Unebenheiten im Mesh. </a:t>
            </a:r>
          </a:p>
          <a:p>
            <a:pPr marL="360363" indent="-350838">
              <a:lnSpc>
                <a:spcPct val="160000"/>
              </a:lnSpc>
            </a:pPr>
            <a:r>
              <a:rPr lang="de-DE" dirty="0"/>
              <a:t>Zur Erzeugung von tatsächlichen Unebenheiten benötigt. </a:t>
            </a:r>
          </a:p>
          <a:p>
            <a:pPr marL="360363" indent="-350838">
              <a:lnSpc>
                <a:spcPct val="160000"/>
              </a:lnSpc>
            </a:pPr>
            <a:endParaRPr lang="de-DE" dirty="0"/>
          </a:p>
          <a:p>
            <a:pPr marL="466725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DE" dirty="0"/>
              <a:t>Über einen </a:t>
            </a:r>
            <a:r>
              <a:rPr lang="de-DE" i="1" dirty="0">
                <a:solidFill>
                  <a:prstClr val="black"/>
                </a:solidFill>
              </a:rPr>
              <a:t>«</a:t>
            </a:r>
            <a:r>
              <a:rPr lang="de-DE" i="1" dirty="0"/>
              <a:t>Displacement</a:t>
            </a:r>
            <a:r>
              <a:rPr lang="de-DE" i="1" dirty="0">
                <a:solidFill>
                  <a:prstClr val="black"/>
                </a:solidFill>
              </a:rPr>
              <a:t>»-</a:t>
            </a:r>
            <a:r>
              <a:rPr lang="de-DE" dirty="0"/>
              <a:t>Node mit </a:t>
            </a:r>
            <a:r>
              <a:rPr lang="de-DE" i="1" dirty="0">
                <a:solidFill>
                  <a:prstClr val="black"/>
                </a:solidFill>
              </a:rPr>
              <a:t>«</a:t>
            </a:r>
            <a:r>
              <a:rPr lang="de-DE" i="1" dirty="0"/>
              <a:t>Displacement</a:t>
            </a:r>
            <a:r>
              <a:rPr lang="de-DE" i="1" dirty="0">
                <a:solidFill>
                  <a:prstClr val="black"/>
                </a:solidFill>
              </a:rPr>
              <a:t>»</a:t>
            </a:r>
            <a:r>
              <a:rPr lang="de-DE" dirty="0"/>
              <a:t> verbinden. 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Displacement-Textur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</a:t>
              </a:r>
              <a:r>
                <a:rPr lang="de-DE" dirty="0">
                  <a:solidFill>
                    <a:schemeClr val="tx1"/>
                  </a:solidFill>
                </a:rPr>
                <a:t>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Displacement</a:t>
              </a:r>
              <a:endParaRPr lang="de-DE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Disp</a:t>
              </a:r>
              <a:endParaRPr lang="de-DE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_Height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79F1DAD5-00EE-BF4D-9B8D-5235891E8C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516BA63A-9C31-E341-BEBE-D7DD72DDE8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365724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8"/>
            <a:ext cx="6138903" cy="4784801"/>
          </a:xfrm>
        </p:spPr>
        <p:txBody>
          <a:bodyPr>
            <a:normAutofit fontScale="775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CH" sz="2600" dirty="0">
                <a:solidFill>
                  <a:prstClr val="black"/>
                </a:solidFill>
              </a:rPr>
              <a:t>Mittels dem Displacement Modifier können Displacement-Texturen verwendet werden um Höhenunterschiede im Mesh zu erzeugen.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Benötigt viele Vertice im Mesh!</a:t>
            </a:r>
          </a:p>
          <a:p>
            <a:pPr marL="360363" lvl="0" indent="-350838">
              <a:lnSpc>
                <a:spcPct val="160000"/>
              </a:lnSpc>
            </a:pPr>
            <a:endParaRPr lang="de-CH" sz="2600" dirty="0">
              <a:solidFill>
                <a:prstClr val="black"/>
              </a:solidFill>
            </a:endParaRPr>
          </a:p>
          <a:p>
            <a:pPr marL="360363" lvl="0" indent="-350838">
              <a:lnSpc>
                <a:spcPct val="160000"/>
              </a:lnSpc>
            </a:pPr>
            <a:r>
              <a:rPr lang="de-CH" sz="2600" dirty="0">
                <a:solidFill>
                  <a:prstClr val="black"/>
                </a:solidFill>
              </a:rPr>
              <a:t>Beim Rendern mit Cycles können Höhenunterschiede beim Rendern durch das Material erzeugt werden.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Benötigt viele Vertice im Mesh!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18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Displacement-Textur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1C9E792-3DA8-0640-928F-C3971D35AE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F0FDADC-5BFC-0449-A704-704009DD8F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366764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19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Discplacement-Textur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5A7B71-1309-E948-BD31-D779BB9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5428" y="2094935"/>
            <a:ext cx="6534169" cy="4261414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D822DD0B-E18F-E14B-A2FC-0B719C97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428" y="1451729"/>
            <a:ext cx="6534169" cy="738222"/>
          </a:xfrm>
        </p:spPr>
        <p:txBody>
          <a:bodyPr numCol="2" anchor="ctr">
            <a:normAutofit/>
          </a:bodyPr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Displacement-Textur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193C0400-BAD8-4540-BDF0-D3B89D755F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70457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69B9C5-6CAC-0E47-818B-38FF27722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Blender braucht Leistung</a:t>
            </a:r>
          </a:p>
          <a:p>
            <a:r>
              <a:rPr lang="de-CH" dirty="0"/>
              <a:t>Nun wird zunehmend mehr Leistung vom PC benötigt</a:t>
            </a:r>
          </a:p>
          <a:p>
            <a:r>
              <a:rPr lang="de-CH" dirty="0"/>
              <a:t>So viele andere Programme schliessen wie möglich</a:t>
            </a:r>
          </a:p>
          <a:p>
            <a:pPr lvl="1"/>
            <a:r>
              <a:rPr lang="de-CH" dirty="0"/>
              <a:t>Noch besser: Alle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2FBC95-0F94-3145-9208-4FDCE38342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60C156-C955-084E-8D1D-1924BCC005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7FCA87-553F-F841-822C-9A86876261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A8594F-9246-D948-9BF2-6F450C1A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Hinweise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B58DA9-D9BB-4C44-AD7E-AA6B756A65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343087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75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DE">
                <a:solidFill>
                  <a:prstClr val="black"/>
                </a:solidFill>
              </a:rPr>
              <a:t>Beinhaltet Schatten, welche einer Color oder Albedo Textur verbunden werden können. </a:t>
            </a:r>
          </a:p>
          <a:p>
            <a:pPr marL="360363" lvl="0" indent="-350838">
              <a:lnSpc>
                <a:spcPct val="160000"/>
              </a:lnSpc>
            </a:pPr>
            <a:endParaRPr lang="de-DE">
              <a:solidFill>
                <a:prstClr val="black"/>
              </a:solidFill>
            </a:endParaRPr>
          </a:p>
          <a:p>
            <a:pPr marL="466725" lvl="0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DE">
                <a:solidFill>
                  <a:prstClr val="black"/>
                </a:solidFill>
              </a:rPr>
              <a:t>Mittels eines </a:t>
            </a:r>
            <a:r>
              <a:rPr lang="de-DE" i="1">
                <a:solidFill>
                  <a:prstClr val="black"/>
                </a:solidFill>
              </a:rPr>
              <a:t>«</a:t>
            </a:r>
            <a:r>
              <a:rPr lang="de-DE">
                <a:solidFill>
                  <a:prstClr val="black"/>
                </a:solidFill>
              </a:rPr>
              <a:t>Mix RGB</a:t>
            </a:r>
            <a:r>
              <a:rPr lang="de-DE" i="1">
                <a:solidFill>
                  <a:prstClr val="black"/>
                </a:solidFill>
              </a:rPr>
              <a:t>»</a:t>
            </a:r>
            <a:r>
              <a:rPr lang="de-DE">
                <a:solidFill>
                  <a:prstClr val="black"/>
                </a:solidFill>
              </a:rPr>
              <a:t> Node mit der Color/Albedo Textur multiplizieren und mit der </a:t>
            </a:r>
            <a:r>
              <a:rPr lang="de-DE" i="1">
                <a:solidFill>
                  <a:prstClr val="black"/>
                </a:solidFill>
              </a:rPr>
              <a:t>«</a:t>
            </a:r>
            <a:r>
              <a:rPr lang="de-DE">
                <a:solidFill>
                  <a:prstClr val="black"/>
                </a:solidFill>
              </a:rPr>
              <a:t>Base Color</a:t>
            </a:r>
            <a:r>
              <a:rPr lang="de-DE" i="1">
                <a:solidFill>
                  <a:prstClr val="black"/>
                </a:solidFill>
              </a:rPr>
              <a:t>»</a:t>
            </a:r>
            <a:r>
              <a:rPr lang="de-DE">
                <a:solidFill>
                  <a:prstClr val="black"/>
                </a:solidFill>
              </a:rPr>
              <a:t> verbinden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Ambient-Occlusion-Textur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2. Arten von Texturen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92E373-678B-C846-B356-829DB56BDAA1}"/>
              </a:ext>
            </a:extLst>
          </p:cNvPr>
          <p:cNvGrpSpPr/>
          <p:nvPr/>
        </p:nvGrpSpPr>
        <p:grpSpPr>
          <a:xfrm>
            <a:off x="111273" y="4692430"/>
            <a:ext cx="5400000" cy="1723738"/>
            <a:chOff x="111273" y="4692430"/>
            <a:chExt cx="5400000" cy="1723738"/>
          </a:xfrm>
        </p:grpSpPr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D7744E41-0D51-B347-A7F1-0EAEE762CB80}"/>
                </a:ext>
              </a:extLst>
            </p:cNvPr>
            <p:cNvSpPr/>
            <p:nvPr/>
          </p:nvSpPr>
          <p:spPr>
            <a:xfrm>
              <a:off x="111273" y="4692430"/>
              <a:ext cx="5400000" cy="1723738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</a:t>
              </a:r>
              <a:r>
                <a:rPr lang="de-DE" dirty="0">
                  <a:solidFill>
                    <a:schemeClr val="tx1"/>
                  </a:solidFill>
                </a:rPr>
                <a:t>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ambientocclusion</a:t>
              </a:r>
              <a:endParaRPr lang="de-DE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ao</a:t>
              </a:r>
              <a:endParaRPr lang="de-DE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occlusion</a:t>
              </a:r>
              <a:endParaRPr lang="de-DE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DE" dirty="0">
                  <a:solidFill>
                    <a:schemeClr val="tx1"/>
                  </a:solidFill>
                </a:rPr>
                <a:t>_</a:t>
              </a:r>
              <a:r>
                <a:rPr lang="de-DE" dirty="0" err="1">
                  <a:solidFill>
                    <a:schemeClr val="tx1"/>
                  </a:solidFill>
                </a:rPr>
                <a:t>occ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9" name="Grafik 18" descr="Volltreffer mit einfarbiger Füllung">
              <a:extLst>
                <a:ext uri="{FF2B5EF4-FFF2-40B4-BE49-F238E27FC236}">
                  <a16:creationId xmlns:a16="http://schemas.microsoft.com/office/drawing/2014/main" id="{B96963F3-4A61-6D47-8A4D-79A47A10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C27F7FDB-BDCA-9347-9A95-502807AE50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28097721-B2E9-FA49-A5B2-12E314DDD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206896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Ambient-Occlusion-Textur</a:t>
            </a:r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5A7B71-1309-E948-BD31-D779BB9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064" y="2094936"/>
            <a:ext cx="6534168" cy="4261414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D822DD0B-E18F-E14B-A2FC-0B719C97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64" y="1451730"/>
            <a:ext cx="6534169" cy="738222"/>
          </a:xfrm>
        </p:spPr>
        <p:txBody>
          <a:bodyPr numCol="2" anchor="ctr">
            <a:normAutofit/>
          </a:bodyPr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AO-Textur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193C0400-BAD8-4540-BDF0-D3B89D755F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https://ambientcg.com/view?id=Rocks005</a:t>
            </a:r>
          </a:p>
        </p:txBody>
      </p:sp>
      <p:pic>
        <p:nvPicPr>
          <p:cNvPr id="4" name="Grafik 3" descr="Ein Bild, das Pflaster enthält.&#10;&#10;Automatisch generierte Beschreibung">
            <a:extLst>
              <a:ext uri="{FF2B5EF4-FFF2-40B4-BE49-F238E27FC236}">
                <a16:creationId xmlns:a16="http://schemas.microsoft.com/office/drawing/2014/main" id="{49D2C0F1-8B93-2F47-AD45-DDF44494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7690" y="2574848"/>
            <a:ext cx="4384800" cy="3402000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0CE3F935-52E5-8342-9EAE-C64443E3011D}"/>
              </a:ext>
            </a:extLst>
          </p:cNvPr>
          <p:cNvSpPr txBox="1">
            <a:spLocks/>
          </p:cNvSpPr>
          <p:nvPr/>
        </p:nvSpPr>
        <p:spPr>
          <a:xfrm>
            <a:off x="8343900" y="1451730"/>
            <a:ext cx="3135086" cy="7382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sz="2300"/>
              <a:t>Color- und AO-Textur miteinander multipliziert</a:t>
            </a: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4C83132A-754D-9D44-A02B-4449D9765C8F}"/>
              </a:ext>
            </a:extLst>
          </p:cNvPr>
          <p:cNvSpPr/>
          <p:nvPr/>
        </p:nvSpPr>
        <p:spPr>
          <a:xfrm>
            <a:off x="6719207" y="3429000"/>
            <a:ext cx="1494067" cy="1053193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5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00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CH">
                <a:solidFill>
                  <a:prstClr val="black"/>
                </a:solidFill>
              </a:rPr>
              <a:t>Gibt die Transparenz eines Objektes an. </a:t>
            </a:r>
          </a:p>
          <a:p>
            <a:pPr marL="817563" lvl="1" indent="-350838">
              <a:lnSpc>
                <a:spcPct val="160000"/>
              </a:lnSpc>
            </a:pPr>
            <a:r>
              <a:rPr lang="de-CH">
                <a:solidFill>
                  <a:prstClr val="black"/>
                </a:solidFill>
              </a:rPr>
              <a:t>Weisse Farbe: Keine Transparenz</a:t>
            </a:r>
          </a:p>
          <a:p>
            <a:pPr marL="817563" lvl="1" indent="-350838">
              <a:lnSpc>
                <a:spcPct val="160000"/>
              </a:lnSpc>
            </a:pPr>
            <a:r>
              <a:rPr lang="de-CH">
                <a:solidFill>
                  <a:prstClr val="black"/>
                </a:solidFill>
              </a:rPr>
              <a:t>Schwarze Farbe: Transparenz</a:t>
            </a:r>
          </a:p>
          <a:p>
            <a:pPr marL="360363" lvl="0" indent="-350838">
              <a:lnSpc>
                <a:spcPct val="160000"/>
              </a:lnSpc>
            </a:pPr>
            <a:endParaRPr lang="de-CH">
              <a:solidFill>
                <a:prstClr val="black"/>
              </a:solidFill>
            </a:endParaRPr>
          </a:p>
          <a:p>
            <a:pPr marL="466725" lvl="0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CH">
                <a:solidFill>
                  <a:prstClr val="black"/>
                </a:solidFill>
              </a:rPr>
              <a:t>Mit </a:t>
            </a:r>
            <a:r>
              <a:rPr lang="de-CH" i="1">
                <a:solidFill>
                  <a:prstClr val="black"/>
                </a:solidFill>
              </a:rPr>
              <a:t>«</a:t>
            </a:r>
            <a:r>
              <a:rPr lang="de-CH">
                <a:solidFill>
                  <a:prstClr val="black"/>
                </a:solidFill>
              </a:rPr>
              <a:t>Alpha</a:t>
            </a:r>
            <a:r>
              <a:rPr lang="de-CH" i="1">
                <a:solidFill>
                  <a:prstClr val="black"/>
                </a:solidFill>
              </a:rPr>
              <a:t>»</a:t>
            </a:r>
            <a:r>
              <a:rPr lang="de-CH">
                <a:solidFill>
                  <a:prstClr val="black"/>
                </a:solidFill>
              </a:rPr>
              <a:t> verbinden</a:t>
            </a:r>
          </a:p>
          <a:p>
            <a:pPr marL="923925" lvl="1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CH">
                <a:solidFill>
                  <a:prstClr val="black"/>
                </a:solidFill>
              </a:rPr>
              <a:t>Weitere Einstellungen werden benötigt, damit Alpha ersichtlich wird.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Alpha-Textur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1600"/>
            <a:chOff x="142009" y="4800600"/>
            <a:chExt cx="5400000" cy="1461600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1600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alpha</a:t>
              </a:r>
              <a:endParaRPr lang="de-CH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opacity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208B32D8-730D-CF41-9245-6C54A170A2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827DE35D-F5A0-B443-8DA4-6496BE1788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https://ambientcg.com/view?id=LeafSet023</a:t>
            </a:r>
          </a:p>
        </p:txBody>
      </p:sp>
    </p:spTree>
    <p:extLst>
      <p:ext uri="{BB962C8B-B14F-4D97-AF65-F5344CB8AC3E}">
        <p14:creationId xmlns:p14="http://schemas.microsoft.com/office/powerpoint/2010/main" val="3281893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Alpha-Textur</a:t>
            </a:r>
            <a:endParaRPr lang="de-CH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5A7B71-1309-E948-BD31-D779BB98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064" y="2094936"/>
            <a:ext cx="6534168" cy="4261413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D822DD0B-E18F-E14B-A2FC-0B719C97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64" y="1451730"/>
            <a:ext cx="6534169" cy="738222"/>
          </a:xfrm>
        </p:spPr>
        <p:txBody>
          <a:bodyPr numCol="2" anchor="ctr">
            <a:normAutofit/>
          </a:bodyPr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Color-Textur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 sz="2300"/>
              <a:t>Alpha-Textur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D2C0F1-8B93-2F47-AD45-DDF44494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717690" y="2574848"/>
            <a:ext cx="4384800" cy="3402000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0CE3F935-52E5-8342-9EAE-C64443E3011D}"/>
              </a:ext>
            </a:extLst>
          </p:cNvPr>
          <p:cNvSpPr txBox="1">
            <a:spLocks/>
          </p:cNvSpPr>
          <p:nvPr/>
        </p:nvSpPr>
        <p:spPr>
          <a:xfrm>
            <a:off x="8343900" y="1451730"/>
            <a:ext cx="3135086" cy="7382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ileron" pitchFamily="2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sz="2300"/>
              <a:t>Color- und Alpha-Textur angewendet</a:t>
            </a:r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4C83132A-754D-9D44-A02B-4449D9765C8F}"/>
              </a:ext>
            </a:extLst>
          </p:cNvPr>
          <p:cNvSpPr/>
          <p:nvPr/>
        </p:nvSpPr>
        <p:spPr>
          <a:xfrm>
            <a:off x="6719207" y="3429000"/>
            <a:ext cx="1494067" cy="1053193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3EC3A667-CD65-214B-97A3-B8E08A5814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Bildquelle: https://ambientcg.com/view?id=LeafSet023</a:t>
            </a:r>
          </a:p>
        </p:txBody>
      </p:sp>
    </p:spTree>
    <p:extLst>
      <p:ext uri="{BB962C8B-B14F-4D97-AF65-F5344CB8AC3E}">
        <p14:creationId xmlns:p14="http://schemas.microsoft.com/office/powerpoint/2010/main" val="20204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10634063" cy="3348872"/>
          </a:xfrm>
        </p:spPr>
        <p:txBody>
          <a:bodyPr>
            <a:normAutofit/>
          </a:bodyPr>
          <a:lstStyle/>
          <a:p>
            <a:pPr marL="360363" lvl="0" indent="-350838">
              <a:lnSpc>
                <a:spcPct val="150000"/>
              </a:lnSpc>
            </a:pPr>
            <a:r>
              <a:rPr lang="de-CH" sz="2400">
                <a:solidFill>
                  <a:prstClr val="black"/>
                </a:solidFill>
              </a:rPr>
              <a:t>Gibt an, an welchen Stellen Licht reflektiert wird und an welchen Stellen nicht. </a:t>
            </a:r>
          </a:p>
          <a:p>
            <a:pPr marL="360363" lvl="0" indent="-350838">
              <a:lnSpc>
                <a:spcPct val="150000"/>
              </a:lnSpc>
            </a:pPr>
            <a:endParaRPr lang="de-CH" sz="2400">
              <a:solidFill>
                <a:prstClr val="black"/>
              </a:solidFill>
            </a:endParaRPr>
          </a:p>
          <a:p>
            <a:pPr marL="466725" lvl="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2400">
                <a:solidFill>
                  <a:prstClr val="black"/>
                </a:solidFill>
              </a:rPr>
              <a:t>Wird nicht bei BSDF-Shading verwendet da alle Materialien reflektieren.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61997-B56E-AE41-B89B-6798BEE47B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Reflection/Specularity-Textur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11273" y="4692430"/>
            <a:ext cx="5400000" cy="1723738"/>
            <a:chOff x="111273" y="4692430"/>
            <a:chExt cx="5400000" cy="1723738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11273" y="4692430"/>
              <a:ext cx="5400000" cy="1723738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spec</a:t>
              </a:r>
              <a:endParaRPr lang="de-CH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specularity</a:t>
              </a:r>
              <a:endParaRPr lang="de-CH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refl</a:t>
              </a:r>
              <a:endParaRPr lang="de-CH" dirty="0">
                <a:solidFill>
                  <a:schemeClr val="tx1"/>
                </a:solidFill>
              </a:endParaRP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</a:t>
              </a:r>
              <a:r>
                <a:rPr lang="de-CH" dirty="0" err="1">
                  <a:solidFill>
                    <a:schemeClr val="tx1"/>
                  </a:solidFill>
                </a:rPr>
                <a:t>reflection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238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193530-5416-C54C-B63F-6CD7FD2E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0363" indent="-350838">
              <a:lnSpc>
                <a:spcPct val="150000"/>
              </a:lnSpc>
            </a:pPr>
            <a:r>
              <a:rPr lang="de-CH"/>
              <a:t>Jedes Bild kann als Textur verwendet werden – aber nicht jedes Bild macht Sinn um als Textur verwendet zu werden</a:t>
            </a:r>
          </a:p>
          <a:p>
            <a:pPr marL="360363" indent="-350838">
              <a:lnSpc>
                <a:spcPct val="150000"/>
              </a:lnSpc>
            </a:pPr>
            <a:endParaRPr lang="de-CH"/>
          </a:p>
          <a:p>
            <a:pPr marL="360363" indent="-350838">
              <a:lnSpc>
                <a:spcPct val="150000"/>
              </a:lnSpc>
            </a:pPr>
            <a:r>
              <a:rPr lang="de-CH"/>
              <a:t>Häufige Anforderungen an Texturen:</a:t>
            </a:r>
          </a:p>
          <a:p>
            <a:pPr marL="817563" lvl="1" indent="-350838">
              <a:lnSpc>
                <a:spcPct val="150000"/>
              </a:lnSpc>
            </a:pPr>
            <a:r>
              <a:rPr lang="de-CH"/>
              <a:t>Nahtlos</a:t>
            </a:r>
          </a:p>
          <a:p>
            <a:pPr marL="817563" lvl="1" indent="-350838">
              <a:lnSpc>
                <a:spcPct val="150000"/>
              </a:lnSpc>
            </a:pPr>
            <a:r>
              <a:rPr lang="de-CH"/>
              <a:t>Parameter-Texturen vorhanden</a:t>
            </a:r>
          </a:p>
          <a:p>
            <a:pPr marL="817563" lvl="1" indent="-350838">
              <a:lnSpc>
                <a:spcPct val="150000"/>
              </a:lnSpc>
            </a:pPr>
            <a:r>
              <a:rPr lang="de-CH"/>
              <a:t>Grösse der Textur: Weder zu klein, noch zu gross</a:t>
            </a:r>
          </a:p>
          <a:p>
            <a:pPr marL="817563" lvl="1" indent="-350838">
              <a:lnSpc>
                <a:spcPct val="150000"/>
              </a:lnSpc>
            </a:pPr>
            <a:r>
              <a:rPr lang="de-CH"/>
              <a:t>Lizenzierung der Textur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5378E2-9220-0D4E-A855-A9D604D2A4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Was kann als Textur verwendet werden?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/>
              <a:t>3. Texturen suchen</a:t>
            </a:r>
          </a:p>
        </p:txBody>
      </p:sp>
    </p:spTree>
    <p:extLst>
      <p:ext uri="{BB962C8B-B14F-4D97-AF65-F5344CB8AC3E}">
        <p14:creationId xmlns:p14="http://schemas.microsoft.com/office/powerpoint/2010/main" val="163439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gefliest enthält.&#10;&#10;Automatisch generierte Beschreibung">
            <a:extLst>
              <a:ext uri="{FF2B5EF4-FFF2-40B4-BE49-F238E27FC236}">
                <a16:creationId xmlns:a16="http://schemas.microsoft.com/office/drawing/2014/main" id="{DA246CD8-B5DC-DF4C-BB70-F19899A2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3" y="2227051"/>
            <a:ext cx="5971162" cy="3894236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Nahtlose Texturen </a:t>
            </a:r>
            <a:r>
              <a:rPr lang="de-DE" sz="2800"/>
              <a:t>(Seamless Textures)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3. Texturen suchen</a:t>
            </a:r>
          </a:p>
        </p:txBody>
      </p:sp>
      <p:pic>
        <p:nvPicPr>
          <p:cNvPr id="8" name="Grafik 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B79A01E9-F4E6-0349-85C5-C50E0270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39" y="2227051"/>
            <a:ext cx="5971161" cy="3894236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2F2AF0D4-060D-C541-ABE0-058F578C2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69" y="1488829"/>
            <a:ext cx="11906974" cy="738222"/>
          </a:xfrm>
        </p:spPr>
        <p:txBody>
          <a:bodyPr numCol="2"/>
          <a:lstStyle/>
          <a:p>
            <a:pPr marL="9525" indent="0" algn="ctr">
              <a:lnSpc>
                <a:spcPct val="150000"/>
              </a:lnSpc>
              <a:buNone/>
            </a:pPr>
            <a:r>
              <a:rPr lang="de-CH"/>
              <a:t>Nicht nahtlose Textur</a:t>
            </a:r>
          </a:p>
          <a:p>
            <a:pPr marL="9525" indent="0" algn="ctr">
              <a:lnSpc>
                <a:spcPct val="150000"/>
              </a:lnSpc>
              <a:buNone/>
            </a:pPr>
            <a:r>
              <a:rPr lang="de-CH"/>
              <a:t>Nahtlose Textur</a:t>
            </a:r>
          </a:p>
        </p:txBody>
      </p:sp>
      <p:sp>
        <p:nvSpPr>
          <p:cNvPr id="19" name="Fußzeilenplatzhalter 3">
            <a:extLst>
              <a:ext uri="{FF2B5EF4-FFF2-40B4-BE49-F238E27FC236}">
                <a16:creationId xmlns:a16="http://schemas.microsoft.com/office/drawing/2014/main" id="{00B89482-AF5D-DC4C-8BEE-2C8C947C9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/>
              <a:t>Bildquellen: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78700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193530-5416-C54C-B63F-6CD7FD2E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0363" indent="-350838">
              <a:lnSpc>
                <a:spcPct val="150000"/>
              </a:lnSpc>
            </a:pPr>
            <a:r>
              <a:rPr lang="de-DE">
                <a:hlinkClick r:id="rId2"/>
              </a:rPr>
              <a:t>https://polyhaven.com</a:t>
            </a:r>
            <a:r>
              <a:rPr lang="de-DE"/>
              <a:t>: Sowohl Texturen, Modelle als auch HDRI zur freien Verwendung.</a:t>
            </a:r>
            <a:endParaRPr lang="de-DE">
              <a:hlinkClick r:id="rId3"/>
            </a:endParaRPr>
          </a:p>
          <a:p>
            <a:pPr marL="360363" indent="-350838">
              <a:lnSpc>
                <a:spcPct val="150000"/>
              </a:lnSpc>
            </a:pPr>
            <a:r>
              <a:rPr lang="de-DE">
                <a:hlinkClick r:id="rId3"/>
              </a:rPr>
              <a:t>https://ambientcg.com</a:t>
            </a:r>
            <a:r>
              <a:rPr lang="de-DE"/>
              <a:t>: Texturen zur freien Verwendung.</a:t>
            </a:r>
          </a:p>
          <a:p>
            <a:pPr marL="360363" indent="-350838">
              <a:lnSpc>
                <a:spcPct val="150000"/>
              </a:lnSpc>
            </a:pPr>
            <a:r>
              <a:rPr lang="de-DE">
                <a:hlinkClick r:id="rId4"/>
              </a:rPr>
              <a:t>https://3dtextures.me</a:t>
            </a:r>
            <a:r>
              <a:rPr lang="de-DE"/>
              <a:t>: Sowohl realistische als auch stilisierte Texturen zur freien Verwendung. Teilweise aber auch mit Specularity-Texturen statt Roughness-Texturen</a:t>
            </a:r>
          </a:p>
          <a:p>
            <a:pPr marL="360363" indent="-350838">
              <a:lnSpc>
                <a:spcPct val="150000"/>
              </a:lnSpc>
            </a:pPr>
            <a:r>
              <a:rPr lang="de-DE">
                <a:hlinkClick r:id="rId5"/>
              </a:rPr>
              <a:t>https://textures.com</a:t>
            </a:r>
            <a:r>
              <a:rPr lang="de-DE"/>
              <a:t>: Tägliches Kontingent an frei beziehbaren Texturen – ein Account wird benötigt. </a:t>
            </a:r>
          </a:p>
          <a:p>
            <a:pPr marL="817563" lvl="1" indent="-350838">
              <a:lnSpc>
                <a:spcPct val="150000"/>
              </a:lnSpc>
            </a:pPr>
            <a:r>
              <a:rPr lang="de-DE"/>
              <a:t>Lizenzen beachten!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26.10.21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5378E2-9220-0D4E-A855-A9D604D2A4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800"/>
              <a:t>Anlaufstellen um Texturen zu finden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3. Texturen suchen</a:t>
            </a:r>
          </a:p>
        </p:txBody>
      </p:sp>
    </p:spTree>
    <p:extLst>
      <p:ext uri="{BB962C8B-B14F-4D97-AF65-F5344CB8AC3E}">
        <p14:creationId xmlns:p14="http://schemas.microsoft.com/office/powerpoint/2010/main" val="30262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7936641-5429-B74C-9F2F-5E67FCD0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4A5FC6-69E8-B147-9E1B-2602E45D80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Texturen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AF1EC-8B6B-0546-B974-087AD97BF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/>
              <a:t>Arten von Texturen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8FCCEB-4025-7546-A94F-CB2D271ECC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Texturen suchen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DA5E63-EF95-254F-ADC3-AEEB2827F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Lizenzen</a:t>
            </a:r>
          </a:p>
        </p:txBody>
      </p:sp>
    </p:spTree>
    <p:extLst>
      <p:ext uri="{BB962C8B-B14F-4D97-AF65-F5344CB8AC3E}">
        <p14:creationId xmlns:p14="http://schemas.microsoft.com/office/powerpoint/2010/main" val="341434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5378E2-9220-0D4E-A855-A9D604D2A4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Begrifflichkeiten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Texturen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17E4285-E5DB-C346-943C-902AF3B1E180}"/>
              </a:ext>
            </a:extLst>
          </p:cNvPr>
          <p:cNvSpPr/>
          <p:nvPr/>
        </p:nvSpPr>
        <p:spPr>
          <a:xfrm>
            <a:off x="1896290" y="1436963"/>
            <a:ext cx="7900851" cy="473618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  <a:latin typeface="Aileron Bold" pitchFamily="2" charset="77"/>
              </a:rPr>
              <a:t>Material</a:t>
            </a:r>
          </a:p>
          <a:p>
            <a:pPr algn="ctr"/>
            <a:endParaRPr lang="de-CH" b="1" dirty="0">
              <a:solidFill>
                <a:sysClr val="windowText" lastClr="000000"/>
              </a:solidFill>
              <a:latin typeface="Aileron Bold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Wird auf Objekt angewendet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887048F-B3F3-0A4C-A433-07552DE5A2EB}"/>
              </a:ext>
            </a:extLst>
          </p:cNvPr>
          <p:cNvSpPr/>
          <p:nvPr/>
        </p:nvSpPr>
        <p:spPr>
          <a:xfrm>
            <a:off x="2521129" y="4127856"/>
            <a:ext cx="3579223" cy="138652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  <a:latin typeface="Aileron Bold" pitchFamily="2" charset="77"/>
              </a:rPr>
              <a:t>Textur</a:t>
            </a:r>
          </a:p>
          <a:p>
            <a:pPr algn="ctr"/>
            <a:endParaRPr lang="de-CH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Informationen (z.B. Farbe)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14B770B3-999D-0141-9123-5F09B38D1836}"/>
              </a:ext>
            </a:extLst>
          </p:cNvPr>
          <p:cNvSpPr/>
          <p:nvPr/>
        </p:nvSpPr>
        <p:spPr>
          <a:xfrm>
            <a:off x="2521130" y="2765649"/>
            <a:ext cx="3579222" cy="12092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  <a:latin typeface="Aileron Bold" pitchFamily="2" charset="77"/>
              </a:rPr>
              <a:t>Parameter</a:t>
            </a:r>
          </a:p>
          <a:p>
            <a:pPr algn="ctr"/>
            <a:endParaRPr lang="de-CH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Werte für Einstellungen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F555CBD-4019-C944-9ED8-4EF3CE334ED5}"/>
              </a:ext>
            </a:extLst>
          </p:cNvPr>
          <p:cNvSpPr/>
          <p:nvPr/>
        </p:nvSpPr>
        <p:spPr>
          <a:xfrm>
            <a:off x="6871063" y="2536146"/>
            <a:ext cx="2355674" cy="33272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1" dirty="0">
                <a:solidFill>
                  <a:sysClr val="windowText" lastClr="000000"/>
                </a:solidFill>
                <a:latin typeface="Aileron Bold" pitchFamily="2" charset="77"/>
              </a:rPr>
              <a:t>Shader</a:t>
            </a:r>
          </a:p>
          <a:p>
            <a:pPr algn="ctr"/>
            <a:endParaRPr lang="de-CH" b="1" dirty="0">
              <a:solidFill>
                <a:sysClr val="windowText" lastClr="000000"/>
              </a:solidFill>
              <a:latin typeface="Aileron Bold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Verarbeitet Informationen</a:t>
            </a:r>
          </a:p>
          <a:p>
            <a:endParaRPr lang="de-CH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Funktion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solidFill>
                <a:sysClr val="windowText" lastClr="000000"/>
              </a:solidFill>
              <a:latin typeface="Aileron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>
                <a:solidFill>
                  <a:sysClr val="windowText" lastClr="000000"/>
                </a:solidFill>
                <a:latin typeface="Aileron" pitchFamily="2" charset="77"/>
              </a:rPr>
              <a:t>Ev. Verbindung von Shadern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F663112-B04B-9E44-B4A4-52757B24504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00352" y="4821119"/>
            <a:ext cx="770711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5146DE8-3792-C946-A872-C3F8330DBC49}"/>
              </a:ext>
            </a:extLst>
          </p:cNvPr>
          <p:cNvCxnSpPr>
            <a:cxnSpLocks/>
          </p:cNvCxnSpPr>
          <p:nvPr/>
        </p:nvCxnSpPr>
        <p:spPr>
          <a:xfrm>
            <a:off x="6100351" y="3385471"/>
            <a:ext cx="770711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77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193530-5416-C54C-B63F-6CD7FD2E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50838">
              <a:lnSpc>
                <a:spcPct val="150000"/>
              </a:lnSpc>
            </a:pPr>
            <a:r>
              <a:rPr lang="de-CH" dirty="0"/>
              <a:t>Texturen sind Bilddateien</a:t>
            </a:r>
          </a:p>
          <a:p>
            <a:pPr marL="360363" indent="-350838">
              <a:lnSpc>
                <a:spcPct val="150000"/>
              </a:lnSpc>
            </a:pPr>
            <a:r>
              <a:rPr lang="de-CH" dirty="0"/>
              <a:t>Bilddateien werden auf Objekte angewendet um Informationen zu übertragen (z.B. Farbe)</a:t>
            </a:r>
          </a:p>
          <a:p>
            <a:pPr marL="360363" indent="-350838">
              <a:lnSpc>
                <a:spcPct val="150000"/>
              </a:lnSpc>
            </a:pPr>
            <a:endParaRPr lang="de-CH" dirty="0"/>
          </a:p>
          <a:p>
            <a:pPr marL="360363" indent="-350838">
              <a:lnSpc>
                <a:spcPct val="150000"/>
              </a:lnSpc>
            </a:pPr>
            <a:r>
              <a:rPr lang="de-CH" dirty="0"/>
              <a:t>Basierend auf den Farbwerten können allerdings auch andere Informationen übermittelt werden.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5378E2-9220-0D4E-A855-A9D604D2A4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Texturen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Texturen</a:t>
            </a:r>
          </a:p>
        </p:txBody>
      </p:sp>
    </p:spTree>
    <p:extLst>
      <p:ext uri="{BB962C8B-B14F-4D97-AF65-F5344CB8AC3E}">
        <p14:creationId xmlns:p14="http://schemas.microsoft.com/office/powerpoint/2010/main" val="136205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193530-5416-C54C-B63F-6CD7FD2E8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729"/>
            <a:ext cx="10515600" cy="2319938"/>
          </a:xfrm>
        </p:spPr>
        <p:txBody>
          <a:bodyPr>
            <a:normAutofit fontScale="62500" lnSpcReduction="20000"/>
          </a:bodyPr>
          <a:lstStyle/>
          <a:p>
            <a:pPr marL="360363" indent="-350838">
              <a:lnSpc>
                <a:spcPct val="160000"/>
              </a:lnSpc>
            </a:pPr>
            <a:r>
              <a:rPr lang="de-CH" dirty="0"/>
              <a:t>Sichtbare Farbe</a:t>
            </a:r>
          </a:p>
          <a:p>
            <a:pPr marL="360363" indent="-350838">
              <a:lnSpc>
                <a:spcPct val="160000"/>
              </a:lnSpc>
            </a:pPr>
            <a:r>
              <a:rPr lang="de-CH" dirty="0"/>
              <a:t>Schwarz-weiss Mischung um Zahlenwerte auf Textur abzubilden: </a:t>
            </a:r>
          </a:p>
          <a:p>
            <a:pPr marL="817563" lvl="1" indent="-350838">
              <a:lnSpc>
                <a:spcPct val="160000"/>
              </a:lnSpc>
            </a:pPr>
            <a:r>
              <a:rPr lang="de-CH" dirty="0"/>
              <a:t>Schwarz: 0</a:t>
            </a:r>
          </a:p>
          <a:p>
            <a:pPr marL="817563" lvl="1" indent="-350838">
              <a:lnSpc>
                <a:spcPct val="160000"/>
              </a:lnSpc>
            </a:pPr>
            <a:r>
              <a:rPr lang="de-CH" dirty="0"/>
              <a:t>Weiss: 1</a:t>
            </a:r>
          </a:p>
          <a:p>
            <a:pPr marL="360363" indent="-350838">
              <a:lnSpc>
                <a:spcPct val="160000"/>
              </a:lnSpc>
            </a:pPr>
            <a:r>
              <a:rPr lang="de-CH" dirty="0"/>
              <a:t>Farbkanäle um Achsen zu simulieren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CE2CAB1-8093-7946-A7EB-BEEAC6F024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A468CE-5023-1C4E-B050-BE26077F8D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440743E-AA3D-1E4D-8747-CE6AA54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Informationsübertragung von Texturen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B3C699-3F5A-3744-85C2-0496DC01C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1. Texturen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3B5BF0B-93E6-3F48-A3EB-40E726A4C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3862" y="3814345"/>
            <a:ext cx="2319938" cy="231993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803324-1C7B-FF42-A3A7-C76967B9CF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030" y="3814342"/>
            <a:ext cx="2319939" cy="23199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F0F862-FC7B-0E44-B68A-EFCC304CF94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814343"/>
            <a:ext cx="2319938" cy="2319938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07AAF725-5D52-B045-B0E3-BB0F3FEFBF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Bildquellen: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178780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75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CH" dirty="0">
                <a:solidFill>
                  <a:prstClr val="black"/>
                </a:solidFill>
              </a:rPr>
              <a:t>Stellt Farben und Farbvariationen dar. 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400" dirty="0">
                <a:solidFill>
                  <a:prstClr val="black"/>
                </a:solidFill>
              </a:rPr>
              <a:t>Foto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400" dirty="0">
                <a:solidFill>
                  <a:prstClr val="black"/>
                </a:solidFill>
              </a:rPr>
              <a:t>Zeichnung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400" dirty="0">
                <a:solidFill>
                  <a:prstClr val="black"/>
                </a:solidFill>
              </a:rPr>
              <a:t>…</a:t>
            </a:r>
          </a:p>
          <a:p>
            <a:pPr marL="360363" lvl="1" indent="-350838">
              <a:lnSpc>
                <a:spcPct val="160000"/>
              </a:lnSpc>
              <a:spcBef>
                <a:spcPts val="1000"/>
              </a:spcBef>
            </a:pPr>
            <a:endParaRPr lang="de-CH" sz="2800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CH" dirty="0">
                <a:solidFill>
                  <a:prstClr val="black"/>
                </a:solidFill>
              </a:rPr>
              <a:t>Verbinden mit </a:t>
            </a:r>
            <a:r>
              <a:rPr lang="de-CH" i="1" dirty="0">
                <a:solidFill>
                  <a:prstClr val="black"/>
                </a:solidFill>
              </a:rPr>
              <a:t>«Base Color»</a:t>
            </a:r>
            <a:endParaRPr lang="de-CH" dirty="0">
              <a:solidFill>
                <a:prstClr val="black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_col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_color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0C06D4C-F032-D241-89F7-21E3A12D4ED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67ED490E-3DFD-814E-BF49-728EE21267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https://ambientcg.com/view?id=Rocks005</a:t>
            </a:r>
          </a:p>
        </p:txBody>
      </p:sp>
    </p:spTree>
    <p:extLst>
      <p:ext uri="{BB962C8B-B14F-4D97-AF65-F5344CB8AC3E}">
        <p14:creationId xmlns:p14="http://schemas.microsoft.com/office/powerpoint/2010/main" val="265918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/>
          </a:bodyPr>
          <a:lstStyle/>
          <a:p>
            <a:pPr marL="360363" lvl="0" indent="-350838">
              <a:lnSpc>
                <a:spcPct val="150000"/>
              </a:lnSpc>
            </a:pPr>
            <a:r>
              <a:rPr lang="de-CH" sz="2600" dirty="0">
                <a:solidFill>
                  <a:prstClr val="black"/>
                </a:solidFill>
              </a:rPr>
              <a:t>Spezialfall der Color-Textur: </a:t>
            </a:r>
          </a:p>
          <a:p>
            <a:pPr marL="817563" lvl="2" indent="-350838">
              <a:lnSpc>
                <a:spcPct val="15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Keine Schatten und Lichtpunkte</a:t>
            </a:r>
          </a:p>
          <a:p>
            <a:pPr marL="360363" lvl="1" indent="-350838">
              <a:lnSpc>
                <a:spcPct val="150000"/>
              </a:lnSpc>
              <a:spcBef>
                <a:spcPts val="1000"/>
              </a:spcBef>
            </a:pPr>
            <a:endParaRPr lang="de-CH" sz="2600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de-CH" sz="2600" dirty="0">
                <a:solidFill>
                  <a:prstClr val="black"/>
                </a:solidFill>
              </a:rPr>
              <a:t>Verbinden mit </a:t>
            </a:r>
            <a:r>
              <a:rPr lang="de-CH" i="1" dirty="0">
                <a:solidFill>
                  <a:prstClr val="black"/>
                </a:solidFill>
              </a:rPr>
              <a:t>«</a:t>
            </a:r>
            <a:r>
              <a:rPr lang="de-CH" sz="2600" i="1" dirty="0">
                <a:solidFill>
                  <a:prstClr val="black"/>
                </a:solidFill>
              </a:rPr>
              <a:t>Base Color</a:t>
            </a:r>
            <a:r>
              <a:rPr lang="de-CH" i="1" dirty="0">
                <a:solidFill>
                  <a:prstClr val="black"/>
                </a:solidFill>
              </a:rPr>
              <a:t>»</a:t>
            </a:r>
            <a:endParaRPr lang="de-CH" sz="2600" dirty="0">
              <a:solidFill>
                <a:prstClr val="black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561997-B56E-AE41-B89B-6798BEE47B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Albedo-Textur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_albedo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_alb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08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7F5287-6D62-EF4D-9F4D-B1CBDE05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1729"/>
            <a:ext cx="6138903" cy="3348872"/>
          </a:xfrm>
        </p:spPr>
        <p:txBody>
          <a:bodyPr>
            <a:normAutofit fontScale="70000" lnSpcReduction="20000"/>
          </a:bodyPr>
          <a:lstStyle/>
          <a:p>
            <a:pPr marL="360363" lvl="0" indent="-350838">
              <a:lnSpc>
                <a:spcPct val="160000"/>
              </a:lnSpc>
            </a:pPr>
            <a:r>
              <a:rPr lang="de-CH" sz="2600" dirty="0">
                <a:solidFill>
                  <a:prstClr val="black"/>
                </a:solidFill>
              </a:rPr>
              <a:t>Mittels Graustufen wird angegeben, wie hoch der Wert metallic ist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Weiss (RGB 1,1,1):	metallic = 1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RGB 0.75, 0.75, 0.75:	metallic = 0.75</a:t>
            </a:r>
          </a:p>
          <a:p>
            <a:pPr marL="817563" lvl="2" indent="-350838">
              <a:lnSpc>
                <a:spcPct val="160000"/>
              </a:lnSpc>
              <a:spcBef>
                <a:spcPts val="1000"/>
              </a:spcBef>
            </a:pPr>
            <a:r>
              <a:rPr lang="de-CH" sz="2200" dirty="0">
                <a:solidFill>
                  <a:prstClr val="black"/>
                </a:solidFill>
              </a:rPr>
              <a:t>Schwarz (RGB 0,0,0):	metallic = 0</a:t>
            </a:r>
          </a:p>
          <a:p>
            <a:pPr lvl="1">
              <a:lnSpc>
                <a:spcPct val="160000"/>
              </a:lnSpc>
            </a:pPr>
            <a:endParaRPr lang="de-CH" dirty="0">
              <a:solidFill>
                <a:prstClr val="black"/>
              </a:solidFill>
            </a:endParaRPr>
          </a:p>
          <a:p>
            <a:pPr marL="466725" lvl="0" indent="-457200">
              <a:lnSpc>
                <a:spcPct val="160000"/>
              </a:lnSpc>
              <a:buFont typeface="Wingdings" pitchFamily="2" charset="2"/>
              <a:buChar char="Ø"/>
            </a:pPr>
            <a:r>
              <a:rPr lang="de-CH" sz="2600" dirty="0">
                <a:solidFill>
                  <a:prstClr val="black"/>
                </a:solidFill>
              </a:rPr>
              <a:t>Verbinden mit </a:t>
            </a:r>
            <a:r>
              <a:rPr lang="de-CH" sz="2400" i="1" dirty="0">
                <a:solidFill>
                  <a:prstClr val="black"/>
                </a:solidFill>
              </a:rPr>
              <a:t>«</a:t>
            </a:r>
            <a:r>
              <a:rPr lang="de-CH" sz="2600" i="1" dirty="0">
                <a:solidFill>
                  <a:prstClr val="black"/>
                </a:solidFill>
              </a:rPr>
              <a:t>Metallic</a:t>
            </a:r>
            <a:r>
              <a:rPr lang="de-CH" sz="2400" i="1" dirty="0">
                <a:solidFill>
                  <a:prstClr val="black"/>
                </a:solidFill>
              </a:rPr>
              <a:t> »</a:t>
            </a:r>
            <a:endParaRPr lang="de-CH" sz="2600" dirty="0">
              <a:solidFill>
                <a:prstClr val="black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9765E5-96D2-A24B-BD07-CB5932EF4B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 dirty="0"/>
              <a:t>26.10.21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D768D-0D09-C548-B0A6-CFB3C39624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4574887-32C3-6C4F-9095-F77E3818B1E5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17797B-AE7B-B444-993E-9054F0CD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Metallic-Textur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93C3F8-471F-9142-BEA1-339849D60D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CH" dirty="0"/>
              <a:t>2. Arten von Texturen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FC3C194-2555-844C-8413-462245186CE1}"/>
              </a:ext>
            </a:extLst>
          </p:cNvPr>
          <p:cNvGrpSpPr/>
          <p:nvPr/>
        </p:nvGrpSpPr>
        <p:grpSpPr>
          <a:xfrm>
            <a:off x="142009" y="4800600"/>
            <a:ext cx="5400000" cy="1466056"/>
            <a:chOff x="142009" y="4800600"/>
            <a:chExt cx="5400000" cy="1466056"/>
          </a:xfrm>
        </p:grpSpPr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7DC51E36-8DF1-E445-8A6F-CB29ADA5DE57}"/>
                </a:ext>
              </a:extLst>
            </p:cNvPr>
            <p:cNvSpPr/>
            <p:nvPr/>
          </p:nvSpPr>
          <p:spPr>
            <a:xfrm>
              <a:off x="142009" y="4800600"/>
              <a:ext cx="5400000" cy="1466056"/>
            </a:xfrm>
            <a:prstGeom prst="roundRect">
              <a:avLst>
                <a:gd name="adj" fmla="val 27558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softEdge rad="145801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47775"/>
              <a:r>
                <a:rPr lang="de-CH" dirty="0">
                  <a:solidFill>
                    <a:schemeClr val="tx1"/>
                  </a:solidFill>
                </a:rPr>
                <a:t>Häufige Bezeichnung in Dateien :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_metallic</a:t>
              </a:r>
            </a:p>
            <a:p>
              <a:pPr marL="1533525" indent="-285750">
                <a:buFont typeface="Arial" panose="020B0604020202020204" pitchFamily="34" charset="0"/>
                <a:buChar char="•"/>
              </a:pPr>
              <a:r>
                <a:rPr lang="de-CH" dirty="0">
                  <a:solidFill>
                    <a:schemeClr val="tx1"/>
                  </a:solidFill>
                </a:rPr>
                <a:t>_metal</a:t>
              </a:r>
            </a:p>
          </p:txBody>
        </p:sp>
        <p:pic>
          <p:nvPicPr>
            <p:cNvPr id="14" name="Grafik 13" descr="Volltreffer mit einfarbiger Füllung">
              <a:extLst>
                <a:ext uri="{FF2B5EF4-FFF2-40B4-BE49-F238E27FC236}">
                  <a16:creationId xmlns:a16="http://schemas.microsoft.com/office/drawing/2014/main" id="{6E70FF05-2BFE-6E4E-8452-74F8950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5076428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D53B022E-B9AB-974F-B922-80016664DC1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045" y="1373585"/>
            <a:ext cx="4862945" cy="4862945"/>
          </a:xfrm>
          <a:prstGeom prst="rect">
            <a:avLst/>
          </a:prstGeom>
        </p:spPr>
      </p:pic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3D9950D3-7598-144B-97C5-EFAC219DB7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sz="700" dirty="0"/>
              <a:t>Bildquelle: https://ambientcg.com/view?id=Metal022  </a:t>
            </a:r>
          </a:p>
        </p:txBody>
      </p:sp>
    </p:spTree>
    <p:extLst>
      <p:ext uri="{BB962C8B-B14F-4D97-AF65-F5344CB8AC3E}">
        <p14:creationId xmlns:p14="http://schemas.microsoft.com/office/powerpoint/2010/main" val="246975088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Microsoft Macintosh PowerPoint</Application>
  <PresentationFormat>Breitbild</PresentationFormat>
  <Paragraphs>319</Paragraphs>
  <Slides>27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Aileron</vt:lpstr>
      <vt:lpstr>Aileron Black</vt:lpstr>
      <vt:lpstr>Aileron Bold</vt:lpstr>
      <vt:lpstr>Aileron Heavy</vt:lpstr>
      <vt:lpstr>Aileron Thin</vt:lpstr>
      <vt:lpstr>Arial</vt:lpstr>
      <vt:lpstr>Calibri</vt:lpstr>
      <vt:lpstr>Wingdings</vt:lpstr>
      <vt:lpstr>Standard</vt:lpstr>
      <vt:lpstr>PowerPoint-Präsentation</vt:lpstr>
      <vt:lpstr>Hinweise</vt:lpstr>
      <vt:lpstr>PowerPoint-Präsentation</vt:lpstr>
      <vt:lpstr>Begrifflichkeiten</vt:lpstr>
      <vt:lpstr>Texturen</vt:lpstr>
      <vt:lpstr>Informationsübertragung von Texturen</vt:lpstr>
      <vt:lpstr>Color-Textur</vt:lpstr>
      <vt:lpstr>Albedo-Textur</vt:lpstr>
      <vt:lpstr>Metallic-Textur</vt:lpstr>
      <vt:lpstr>Metallic-Textur</vt:lpstr>
      <vt:lpstr>Roughness-Textur</vt:lpstr>
      <vt:lpstr>Roughness -Textur</vt:lpstr>
      <vt:lpstr>Glossy-Textur</vt:lpstr>
      <vt:lpstr>Normal-Textur</vt:lpstr>
      <vt:lpstr>Normal -Textur</vt:lpstr>
      <vt:lpstr>Normal-Textur je nach Software</vt:lpstr>
      <vt:lpstr>Displacement-Textur</vt:lpstr>
      <vt:lpstr>Displacement-Textur</vt:lpstr>
      <vt:lpstr>Discplacement-Textur</vt:lpstr>
      <vt:lpstr>Ambient-Occlusion-Textur</vt:lpstr>
      <vt:lpstr>Ambient-Occlusion-Textur</vt:lpstr>
      <vt:lpstr>Alpha-Textur</vt:lpstr>
      <vt:lpstr>Alpha-Textur</vt:lpstr>
      <vt:lpstr>Reflection/Specularity-Textur</vt:lpstr>
      <vt:lpstr>Was kann als Textur verwendet werden?</vt:lpstr>
      <vt:lpstr>Nahtlose Texturen (Seamless Textures)</vt:lpstr>
      <vt:lpstr>Anlaufstellen um Texturen zu finden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Rihs, Michael (STUDENTS)</dc:creator>
  <cp:lastModifiedBy>Michael Rihs</cp:lastModifiedBy>
  <cp:revision>90</cp:revision>
  <dcterms:created xsi:type="dcterms:W3CDTF">2021-06-17T16:14:48Z</dcterms:created>
  <dcterms:modified xsi:type="dcterms:W3CDTF">2025-03-09T16:28:44Z</dcterms:modified>
</cp:coreProperties>
</file>